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5" r:id="rId10"/>
    <p:sldId id="264"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nl-NL" smtClean="0"/>
              <a:t>Klik om de stijl te bewerken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115458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nl-NL" smtClean="0"/>
              <a:t>Klik om de stijl te bewerken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3518181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smtClean="0"/>
              <a:t>Klik om de stijl te bewerken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B3694-D6A6-44CB-B814-598F7FA20DB6}" type="slidenum">
              <a:rPr lang="nl-NL" smtClean="0"/>
              <a:t>‹nr.›</a:t>
            </a:fld>
            <a:endParaRPr lang="nl-N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92614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nl-NL" smtClean="0"/>
              <a:t>Klik om de stijl te bewerken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Tekststijl van het model bewerken</a:t>
            </a:r>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3248820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smtClean="0"/>
              <a:t>Klik om de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Tekststijl van het model bewerken</a:t>
            </a:r>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B3694-D6A6-44CB-B814-598F7FA20DB6}" type="slidenum">
              <a:rPr lang="nl-NL" smtClean="0"/>
              <a:t>‹nr.›</a:t>
            </a:fld>
            <a:endParaRPr lang="nl-N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2326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nl-NL" smtClean="0"/>
              <a:t>Klik om de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Tekststijl van het model bewerken</a:t>
            </a:r>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392016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2643241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2939408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nl-NL" smtClean="0"/>
              <a:t>Klik om de stijl te bewerken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28988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715A9900-F285-403B-9197-697B17A54269}" type="datetimeFigureOut">
              <a:rPr lang="nl-NL" smtClean="0"/>
              <a:t>3-10-2016</a:t>
            </a:fld>
            <a:endParaRPr lang="nl-NL"/>
          </a:p>
        </p:txBody>
      </p:sp>
      <p:sp>
        <p:nvSpPr>
          <p:cNvPr id="5" name="Footer Placeholder 4"/>
          <p:cNvSpPr>
            <a:spLocks noGrp="1"/>
          </p:cNvSpPr>
          <p:nvPr>
            <p:ph type="ftr" sz="quarter" idx="11"/>
          </p:nvPr>
        </p:nvSpPr>
        <p:spPr/>
        <p:txBody>
          <a:bodyPr/>
          <a:lstStyle/>
          <a:p>
            <a:endParaRPr lang="nl-N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4262364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428318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715A9900-F285-403B-9197-697B17A54269}" type="datetimeFigureOut">
              <a:rPr lang="nl-NL" smtClean="0"/>
              <a:t>3-10-2016</a:t>
            </a:fld>
            <a:endParaRPr lang="nl-NL"/>
          </a:p>
        </p:txBody>
      </p:sp>
      <p:sp>
        <p:nvSpPr>
          <p:cNvPr id="8" name="Footer Placeholder 7"/>
          <p:cNvSpPr>
            <a:spLocks noGrp="1"/>
          </p:cNvSpPr>
          <p:nvPr>
            <p:ph type="ftr" sz="quarter" idx="11"/>
          </p:nvPr>
        </p:nvSpPr>
        <p:spPr/>
        <p:txBody>
          <a:bodyPr/>
          <a:lstStyle/>
          <a:p>
            <a:endParaRPr lang="nl-N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3022493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715A9900-F285-403B-9197-697B17A54269}" type="datetimeFigureOut">
              <a:rPr lang="nl-NL" smtClean="0"/>
              <a:t>3-10-2016</a:t>
            </a:fld>
            <a:endParaRPr lang="nl-NL"/>
          </a:p>
        </p:txBody>
      </p:sp>
      <p:sp>
        <p:nvSpPr>
          <p:cNvPr id="4" name="Footer Placeholder 3"/>
          <p:cNvSpPr>
            <a:spLocks noGrp="1"/>
          </p:cNvSpPr>
          <p:nvPr>
            <p:ph type="ftr" sz="quarter" idx="11"/>
          </p:nvPr>
        </p:nvSpPr>
        <p:spPr/>
        <p:txBody>
          <a:bodyPr/>
          <a:lstStyle/>
          <a:p>
            <a:endParaRPr lang="nl-N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1364968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A9900-F285-403B-9197-697B17A54269}" type="datetimeFigureOut">
              <a:rPr lang="nl-NL" smtClean="0"/>
              <a:t>3-10-2016</a:t>
            </a:fld>
            <a:endParaRPr lang="nl-NL"/>
          </a:p>
        </p:txBody>
      </p:sp>
      <p:sp>
        <p:nvSpPr>
          <p:cNvPr id="3" name="Footer Placeholder 2"/>
          <p:cNvSpPr>
            <a:spLocks noGrp="1"/>
          </p:cNvSpPr>
          <p:nvPr>
            <p:ph type="ftr" sz="quarter" idx="11"/>
          </p:nvPr>
        </p:nvSpPr>
        <p:spPr/>
        <p:txBody>
          <a:bodyPr/>
          <a:lstStyle/>
          <a:p>
            <a:endParaRPr lang="nl-N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5473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nl-NL" smtClean="0"/>
              <a:t>Klik om de stijl te bewerken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198930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715A9900-F285-403B-9197-697B17A54269}" type="datetimeFigureOut">
              <a:rPr lang="nl-NL" smtClean="0"/>
              <a:t>3-10-2016</a:t>
            </a:fld>
            <a:endParaRPr lang="nl-NL"/>
          </a:p>
        </p:txBody>
      </p:sp>
      <p:sp>
        <p:nvSpPr>
          <p:cNvPr id="6" name="Footer Placeholder 5"/>
          <p:cNvSpPr>
            <a:spLocks noGrp="1"/>
          </p:cNvSpPr>
          <p:nvPr>
            <p:ph type="ftr" sz="quarter" idx="11"/>
          </p:nvPr>
        </p:nvSpPr>
        <p:spPr/>
        <p:txBody>
          <a:bodyPr/>
          <a:lstStyle/>
          <a:p>
            <a:endParaRPr lang="nl-N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B3694-D6A6-44CB-B814-598F7FA20DB6}" type="slidenum">
              <a:rPr lang="nl-NL" smtClean="0"/>
              <a:t>‹nr.›</a:t>
            </a:fld>
            <a:endParaRPr lang="nl-NL"/>
          </a:p>
        </p:txBody>
      </p:sp>
    </p:spTree>
    <p:extLst>
      <p:ext uri="{BB962C8B-B14F-4D97-AF65-F5344CB8AC3E}">
        <p14:creationId xmlns:p14="http://schemas.microsoft.com/office/powerpoint/2010/main" val="3156533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15A9900-F285-403B-9197-697B17A54269}" type="datetimeFigureOut">
              <a:rPr lang="nl-NL" smtClean="0"/>
              <a:t>3-10-2016</a:t>
            </a:fld>
            <a:endParaRPr lang="nl-N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BB3694-D6A6-44CB-B814-598F7FA20DB6}" type="slidenum">
              <a:rPr lang="nl-NL" smtClean="0"/>
              <a:t>‹nr.›</a:t>
            </a:fld>
            <a:endParaRPr lang="nl-NL"/>
          </a:p>
        </p:txBody>
      </p:sp>
    </p:spTree>
    <p:extLst>
      <p:ext uri="{BB962C8B-B14F-4D97-AF65-F5344CB8AC3E}">
        <p14:creationId xmlns:p14="http://schemas.microsoft.com/office/powerpoint/2010/main" val="1323578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nl-NL" sz="8800" dirty="0" smtClean="0"/>
              <a:t>Micro-organismen</a:t>
            </a:r>
            <a:endParaRPr lang="nl-NL" sz="8800" dirty="0"/>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4015404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4406537" y="731520"/>
            <a:ext cx="3988526" cy="677108"/>
          </a:xfrm>
          <a:prstGeom prst="rect">
            <a:avLst/>
          </a:prstGeom>
          <a:noFill/>
        </p:spPr>
        <p:txBody>
          <a:bodyPr wrap="square" rtlCol="0">
            <a:spAutoFit/>
          </a:bodyPr>
          <a:lstStyle/>
          <a:p>
            <a:pPr algn="ctr"/>
            <a:r>
              <a:rPr lang="nl-NL" sz="2000" dirty="0" smtClean="0"/>
              <a:t>Vervolg ziekten protozoën</a:t>
            </a:r>
          </a:p>
          <a:p>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1495567606"/>
              </p:ext>
            </p:extLst>
          </p:nvPr>
        </p:nvGraphicFramePr>
        <p:xfrm>
          <a:off x="2772229" y="1764694"/>
          <a:ext cx="8128000" cy="24739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578549617"/>
                    </a:ext>
                  </a:extLst>
                </a:gridCol>
                <a:gridCol w="2032000">
                  <a:extLst>
                    <a:ext uri="{9D8B030D-6E8A-4147-A177-3AD203B41FA5}">
                      <a16:colId xmlns:a16="http://schemas.microsoft.com/office/drawing/2014/main" val="3362170109"/>
                    </a:ext>
                  </a:extLst>
                </a:gridCol>
                <a:gridCol w="2032000">
                  <a:extLst>
                    <a:ext uri="{9D8B030D-6E8A-4147-A177-3AD203B41FA5}">
                      <a16:colId xmlns:a16="http://schemas.microsoft.com/office/drawing/2014/main" val="3513019577"/>
                    </a:ext>
                  </a:extLst>
                </a:gridCol>
                <a:gridCol w="2032000">
                  <a:extLst>
                    <a:ext uri="{9D8B030D-6E8A-4147-A177-3AD203B41FA5}">
                      <a16:colId xmlns:a16="http://schemas.microsoft.com/office/drawing/2014/main" val="228187925"/>
                    </a:ext>
                  </a:extLst>
                </a:gridCol>
              </a:tblGrid>
              <a:tr h="370840">
                <a:tc>
                  <a:txBody>
                    <a:bodyPr/>
                    <a:lstStyle/>
                    <a:p>
                      <a:r>
                        <a:rPr lang="nl-NL" dirty="0" smtClean="0"/>
                        <a:t>Protozo-groep</a:t>
                      </a:r>
                      <a:endParaRPr lang="nl-NL" dirty="0"/>
                    </a:p>
                  </a:txBody>
                  <a:tcPr/>
                </a:tc>
                <a:tc>
                  <a:txBody>
                    <a:bodyPr/>
                    <a:lstStyle/>
                    <a:p>
                      <a:r>
                        <a:rPr lang="nl-NL" dirty="0" smtClean="0"/>
                        <a:t>Type</a:t>
                      </a:r>
                      <a:endParaRPr lang="nl-NL" dirty="0"/>
                    </a:p>
                  </a:txBody>
                  <a:tcPr/>
                </a:tc>
                <a:tc>
                  <a:txBody>
                    <a:bodyPr/>
                    <a:lstStyle/>
                    <a:p>
                      <a:r>
                        <a:rPr lang="nl-NL" dirty="0" smtClean="0"/>
                        <a:t>Diersoort</a:t>
                      </a:r>
                      <a:endParaRPr lang="nl-NL" dirty="0"/>
                    </a:p>
                  </a:txBody>
                  <a:tcPr/>
                </a:tc>
                <a:tc>
                  <a:txBody>
                    <a:bodyPr/>
                    <a:lstStyle/>
                    <a:p>
                      <a:r>
                        <a:rPr lang="nl-NL" dirty="0" smtClean="0"/>
                        <a:t>Verschijnselen</a:t>
                      </a:r>
                      <a:endParaRPr lang="nl-NL" dirty="0"/>
                    </a:p>
                  </a:txBody>
                  <a:tcPr/>
                </a:tc>
                <a:extLst>
                  <a:ext uri="{0D108BD9-81ED-4DB2-BD59-A6C34878D82A}">
                    <a16:rowId xmlns:a16="http://schemas.microsoft.com/office/drawing/2014/main" val="2210116249"/>
                  </a:ext>
                </a:extLst>
              </a:tr>
              <a:tr h="370840">
                <a:tc>
                  <a:txBody>
                    <a:bodyPr/>
                    <a:lstStyle/>
                    <a:p>
                      <a:r>
                        <a:rPr lang="nl-NL" dirty="0" err="1" smtClean="0"/>
                        <a:t>Cilliaten</a:t>
                      </a:r>
                      <a:endParaRPr lang="nl-NL" dirty="0"/>
                    </a:p>
                  </a:txBody>
                  <a:tcPr/>
                </a:tc>
                <a:tc>
                  <a:txBody>
                    <a:bodyPr/>
                    <a:lstStyle/>
                    <a:p>
                      <a:r>
                        <a:rPr lang="nl-NL" dirty="0" err="1" smtClean="0"/>
                        <a:t>Balantidium</a:t>
                      </a:r>
                      <a:r>
                        <a:rPr lang="nl-NL" dirty="0" smtClean="0"/>
                        <a:t> coli</a:t>
                      </a:r>
                      <a:endParaRPr lang="nl-NL" dirty="0"/>
                    </a:p>
                  </a:txBody>
                  <a:tcPr/>
                </a:tc>
                <a:tc>
                  <a:txBody>
                    <a:bodyPr/>
                    <a:lstStyle/>
                    <a:p>
                      <a:r>
                        <a:rPr lang="nl-NL" dirty="0" smtClean="0"/>
                        <a:t>Varkens</a:t>
                      </a:r>
                      <a:endParaRPr lang="nl-NL" dirty="0"/>
                    </a:p>
                  </a:txBody>
                  <a:tcPr/>
                </a:tc>
                <a:tc>
                  <a:txBody>
                    <a:bodyPr/>
                    <a:lstStyle/>
                    <a:p>
                      <a:r>
                        <a:rPr lang="nl-NL" dirty="0" smtClean="0"/>
                        <a:t>Meestal geen, kan (ernstige) </a:t>
                      </a:r>
                      <a:r>
                        <a:rPr lang="nl-NL" dirty="0" err="1" smtClean="0"/>
                        <a:t>diaree</a:t>
                      </a:r>
                      <a:r>
                        <a:rPr lang="nl-NL" dirty="0" smtClean="0"/>
                        <a:t> geven aan de mens</a:t>
                      </a:r>
                      <a:endParaRPr lang="nl-NL" dirty="0"/>
                    </a:p>
                  </a:txBody>
                  <a:tcPr/>
                </a:tc>
                <a:extLst>
                  <a:ext uri="{0D108BD9-81ED-4DB2-BD59-A6C34878D82A}">
                    <a16:rowId xmlns:a16="http://schemas.microsoft.com/office/drawing/2014/main" val="717208823"/>
                  </a:ext>
                </a:extLst>
              </a:tr>
              <a:tr h="370840">
                <a:tc>
                  <a:txBody>
                    <a:bodyPr/>
                    <a:lstStyle/>
                    <a:p>
                      <a:r>
                        <a:rPr lang="nl-NL" dirty="0" smtClean="0"/>
                        <a:t>Amoeben</a:t>
                      </a:r>
                      <a:endParaRPr lang="nl-NL" dirty="0"/>
                    </a:p>
                  </a:txBody>
                  <a:tcPr/>
                </a:tc>
                <a:tc>
                  <a:txBody>
                    <a:bodyPr/>
                    <a:lstStyle/>
                    <a:p>
                      <a:r>
                        <a:rPr lang="nl-NL" dirty="0" smtClean="0"/>
                        <a:t>Entamoeba </a:t>
                      </a:r>
                      <a:r>
                        <a:rPr lang="nl-NL" dirty="0" err="1" smtClean="0"/>
                        <a:t>invadens</a:t>
                      </a:r>
                      <a:endParaRPr lang="nl-NL" dirty="0"/>
                    </a:p>
                  </a:txBody>
                  <a:tcPr/>
                </a:tc>
                <a:tc>
                  <a:txBody>
                    <a:bodyPr/>
                    <a:lstStyle/>
                    <a:p>
                      <a:r>
                        <a:rPr lang="nl-NL" dirty="0" smtClean="0"/>
                        <a:t>Reptielen</a:t>
                      </a:r>
                      <a:endParaRPr lang="nl-NL" dirty="0"/>
                    </a:p>
                  </a:txBody>
                  <a:tcPr/>
                </a:tc>
                <a:tc>
                  <a:txBody>
                    <a:bodyPr/>
                    <a:lstStyle/>
                    <a:p>
                      <a:r>
                        <a:rPr lang="nl-NL" dirty="0" err="1" smtClean="0"/>
                        <a:t>Diaree</a:t>
                      </a:r>
                      <a:r>
                        <a:rPr lang="nl-NL" dirty="0" smtClean="0"/>
                        <a:t>, braken, anorexie, uitdroging</a:t>
                      </a:r>
                      <a:endParaRPr lang="nl-NL" dirty="0"/>
                    </a:p>
                  </a:txBody>
                  <a:tcPr/>
                </a:tc>
                <a:extLst>
                  <a:ext uri="{0D108BD9-81ED-4DB2-BD59-A6C34878D82A}">
                    <a16:rowId xmlns:a16="http://schemas.microsoft.com/office/drawing/2014/main" val="516274835"/>
                  </a:ext>
                </a:extLst>
              </a:tr>
            </a:tbl>
          </a:graphicData>
        </a:graphic>
      </p:graphicFrame>
    </p:spTree>
    <p:extLst>
      <p:ext uri="{BB962C8B-B14F-4D97-AF65-F5344CB8AC3E}">
        <p14:creationId xmlns:p14="http://schemas.microsoft.com/office/powerpoint/2010/main" val="1387155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516778" y="1166949"/>
            <a:ext cx="8142514" cy="769441"/>
          </a:xfrm>
          <a:prstGeom prst="rect">
            <a:avLst/>
          </a:prstGeom>
          <a:noFill/>
        </p:spPr>
        <p:txBody>
          <a:bodyPr wrap="square" rtlCol="0">
            <a:spAutoFit/>
          </a:bodyPr>
          <a:lstStyle/>
          <a:p>
            <a:pPr algn="ctr"/>
            <a:r>
              <a:rPr lang="nl-NL" sz="4400" dirty="0" smtClean="0"/>
              <a:t>Virussen</a:t>
            </a:r>
            <a:endParaRPr lang="nl-NL" sz="4400" dirty="0"/>
          </a:p>
        </p:txBody>
      </p:sp>
      <p:sp>
        <p:nvSpPr>
          <p:cNvPr id="3" name="Tekstvak 2"/>
          <p:cNvSpPr txBox="1"/>
          <p:nvPr/>
        </p:nvSpPr>
        <p:spPr>
          <a:xfrm>
            <a:off x="2952206" y="2717074"/>
            <a:ext cx="8499565" cy="3139321"/>
          </a:xfrm>
          <a:prstGeom prst="rect">
            <a:avLst/>
          </a:prstGeom>
          <a:noFill/>
        </p:spPr>
        <p:txBody>
          <a:bodyPr wrap="square" rtlCol="0">
            <a:spAutoFit/>
          </a:bodyPr>
          <a:lstStyle/>
          <a:p>
            <a:r>
              <a:rPr lang="nl-NL" dirty="0" smtClean="0"/>
              <a:t>Hebben de levende cellen van een gastheer, mens of dier nodig om zich te kunnen vermenigvuldigen</a:t>
            </a:r>
          </a:p>
          <a:p>
            <a:endParaRPr lang="nl-NL" dirty="0"/>
          </a:p>
          <a:p>
            <a:r>
              <a:rPr lang="nl-NL" dirty="0" smtClean="0"/>
              <a:t>Soms zijn virussen voorzien van een staart of tentakels, maar kan allerlei uiterlijke vormen hebben</a:t>
            </a:r>
          </a:p>
          <a:p>
            <a:endParaRPr lang="nl-NL" dirty="0" smtClean="0"/>
          </a:p>
          <a:p>
            <a:r>
              <a:rPr lang="nl-NL" dirty="0" smtClean="0"/>
              <a:t>Zijn veel kleiner dan </a:t>
            </a:r>
            <a:r>
              <a:rPr lang="nl-NL" dirty="0" err="1" smtClean="0"/>
              <a:t>bacterien</a:t>
            </a:r>
            <a:r>
              <a:rPr lang="nl-NL" dirty="0" smtClean="0"/>
              <a:t>, wel 10 – 100 keer kleiner</a:t>
            </a:r>
          </a:p>
          <a:p>
            <a:endParaRPr lang="nl-NL" dirty="0"/>
          </a:p>
          <a:p>
            <a:r>
              <a:rPr lang="nl-NL" dirty="0" smtClean="0"/>
              <a:t>Incubatietijdberg kort</a:t>
            </a:r>
          </a:p>
          <a:p>
            <a:endParaRPr lang="nl-NL" dirty="0"/>
          </a:p>
          <a:p>
            <a:r>
              <a:rPr lang="nl-NL" dirty="0" smtClean="0"/>
              <a:t>Symptoombestrijding</a:t>
            </a:r>
            <a:endParaRPr lang="nl-NL" dirty="0"/>
          </a:p>
        </p:txBody>
      </p:sp>
    </p:spTree>
    <p:extLst>
      <p:ext uri="{BB962C8B-B14F-4D97-AF65-F5344CB8AC3E}">
        <p14:creationId xmlns:p14="http://schemas.microsoft.com/office/powerpoint/2010/main" val="3320187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108959" y="670560"/>
            <a:ext cx="6792685" cy="646331"/>
          </a:xfrm>
          <a:prstGeom prst="rect">
            <a:avLst/>
          </a:prstGeom>
          <a:noFill/>
        </p:spPr>
        <p:txBody>
          <a:bodyPr wrap="square" rtlCol="0">
            <a:spAutoFit/>
          </a:bodyPr>
          <a:lstStyle/>
          <a:p>
            <a:pPr algn="ctr"/>
            <a:r>
              <a:rPr lang="nl-NL" sz="3600" dirty="0" smtClean="0"/>
              <a:t>RNA- of DNA- virus</a:t>
            </a:r>
            <a:endParaRPr lang="nl-NL" sz="3600" dirty="0"/>
          </a:p>
        </p:txBody>
      </p:sp>
      <p:sp>
        <p:nvSpPr>
          <p:cNvPr id="3" name="Tekstvak 2"/>
          <p:cNvSpPr txBox="1"/>
          <p:nvPr/>
        </p:nvSpPr>
        <p:spPr>
          <a:xfrm>
            <a:off x="3108959" y="1672045"/>
            <a:ext cx="8011886" cy="1200329"/>
          </a:xfrm>
          <a:prstGeom prst="rect">
            <a:avLst/>
          </a:prstGeom>
          <a:noFill/>
        </p:spPr>
        <p:txBody>
          <a:bodyPr wrap="square" rtlCol="0">
            <a:spAutoFit/>
          </a:bodyPr>
          <a:lstStyle/>
          <a:p>
            <a:r>
              <a:rPr lang="nl-NL" dirty="0" smtClean="0"/>
              <a:t>RNA- virus bevatten een enkele streng erfelijk materiaal, die zich in de kern van de cel bevindt. Zijn erg veranderlijk qua uiterlijk en daardoor moeilijk te bestrijden. Ze kunnen de eiwitmantel van de gastheercel vervangen en zo het afweersysteem voor de gek houden</a:t>
            </a:r>
            <a:endParaRPr lang="nl-NL" dirty="0"/>
          </a:p>
        </p:txBody>
      </p:sp>
      <p:sp>
        <p:nvSpPr>
          <p:cNvPr id="4" name="Tekstvak 3"/>
          <p:cNvSpPr txBox="1"/>
          <p:nvPr/>
        </p:nvSpPr>
        <p:spPr>
          <a:xfrm>
            <a:off x="3108959" y="3504527"/>
            <a:ext cx="8064137" cy="1200329"/>
          </a:xfrm>
          <a:prstGeom prst="rect">
            <a:avLst/>
          </a:prstGeom>
          <a:noFill/>
        </p:spPr>
        <p:txBody>
          <a:bodyPr wrap="square" rtlCol="0">
            <a:spAutoFit/>
          </a:bodyPr>
          <a:lstStyle/>
          <a:p>
            <a:r>
              <a:rPr lang="nl-NL" dirty="0" smtClean="0"/>
              <a:t>DNA-virus bevat een dubbele streng erfelijk materiaal, die zich in de </a:t>
            </a:r>
            <a:r>
              <a:rPr lang="nl-NL" dirty="0" err="1" smtClean="0"/>
              <a:t>cern</a:t>
            </a:r>
            <a:r>
              <a:rPr lang="nl-NL" dirty="0" smtClean="0"/>
              <a:t> van de cel bevindt. DNA- virus veranderen minder vaak van uiterlijk. Hierdoor is het gemakkelijker een goed werkend vaccin tegen het virus maken.</a:t>
            </a:r>
            <a:endParaRPr lang="nl-NL" dirty="0"/>
          </a:p>
        </p:txBody>
      </p:sp>
    </p:spTree>
    <p:extLst>
      <p:ext uri="{BB962C8B-B14F-4D97-AF65-F5344CB8AC3E}">
        <p14:creationId xmlns:p14="http://schemas.microsoft.com/office/powerpoint/2010/main" val="1397740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60617" y="783771"/>
            <a:ext cx="5791199" cy="954107"/>
          </a:xfrm>
          <a:prstGeom prst="rect">
            <a:avLst/>
          </a:prstGeom>
          <a:noFill/>
        </p:spPr>
        <p:txBody>
          <a:bodyPr wrap="square" rtlCol="0">
            <a:spAutoFit/>
          </a:bodyPr>
          <a:lstStyle/>
          <a:p>
            <a:r>
              <a:rPr lang="nl-NL" sz="2800" dirty="0" smtClean="0"/>
              <a:t>Ziekten veroorzaakt door virussen bij een hond</a:t>
            </a:r>
            <a:endParaRPr lang="nl-NL" sz="2800" dirty="0"/>
          </a:p>
        </p:txBody>
      </p:sp>
      <p:graphicFrame>
        <p:nvGraphicFramePr>
          <p:cNvPr id="3" name="Tabel 2"/>
          <p:cNvGraphicFramePr>
            <a:graphicFrameLocks noGrp="1"/>
          </p:cNvGraphicFramePr>
          <p:nvPr>
            <p:extLst>
              <p:ext uri="{D42A27DB-BD31-4B8C-83A1-F6EECF244321}">
                <p14:modId xmlns:p14="http://schemas.microsoft.com/office/powerpoint/2010/main" val="2789620560"/>
              </p:ext>
            </p:extLst>
          </p:nvPr>
        </p:nvGraphicFramePr>
        <p:xfrm>
          <a:off x="1901372" y="2025261"/>
          <a:ext cx="8128000" cy="41249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8216868"/>
                    </a:ext>
                  </a:extLst>
                </a:gridCol>
                <a:gridCol w="2032000">
                  <a:extLst>
                    <a:ext uri="{9D8B030D-6E8A-4147-A177-3AD203B41FA5}">
                      <a16:colId xmlns:a16="http://schemas.microsoft.com/office/drawing/2014/main" val="2740837638"/>
                    </a:ext>
                  </a:extLst>
                </a:gridCol>
                <a:gridCol w="2032000">
                  <a:extLst>
                    <a:ext uri="{9D8B030D-6E8A-4147-A177-3AD203B41FA5}">
                      <a16:colId xmlns:a16="http://schemas.microsoft.com/office/drawing/2014/main" val="3188347856"/>
                    </a:ext>
                  </a:extLst>
                </a:gridCol>
                <a:gridCol w="2032000">
                  <a:extLst>
                    <a:ext uri="{9D8B030D-6E8A-4147-A177-3AD203B41FA5}">
                      <a16:colId xmlns:a16="http://schemas.microsoft.com/office/drawing/2014/main" val="2355647976"/>
                    </a:ext>
                  </a:extLst>
                </a:gridCol>
              </a:tblGrid>
              <a:tr h="370840">
                <a:tc>
                  <a:txBody>
                    <a:bodyPr/>
                    <a:lstStyle/>
                    <a:p>
                      <a:r>
                        <a:rPr lang="nl-NL" sz="1600" dirty="0" smtClean="0"/>
                        <a:t>Ziekte</a:t>
                      </a:r>
                      <a:endParaRPr lang="nl-NL" sz="1600" dirty="0"/>
                    </a:p>
                  </a:txBody>
                  <a:tcPr/>
                </a:tc>
                <a:tc>
                  <a:txBody>
                    <a:bodyPr/>
                    <a:lstStyle/>
                    <a:p>
                      <a:r>
                        <a:rPr lang="nl-NL" sz="1600" dirty="0" smtClean="0"/>
                        <a:t>Virus</a:t>
                      </a:r>
                      <a:endParaRPr lang="nl-NL" sz="1600" dirty="0"/>
                    </a:p>
                  </a:txBody>
                  <a:tcPr/>
                </a:tc>
                <a:tc>
                  <a:txBody>
                    <a:bodyPr/>
                    <a:lstStyle/>
                    <a:p>
                      <a:r>
                        <a:rPr lang="nl-NL" sz="1600" dirty="0" smtClean="0"/>
                        <a:t>DNA/RNA</a:t>
                      </a:r>
                      <a:endParaRPr lang="nl-NL" sz="1600" dirty="0"/>
                    </a:p>
                  </a:txBody>
                  <a:tcPr/>
                </a:tc>
                <a:tc>
                  <a:txBody>
                    <a:bodyPr/>
                    <a:lstStyle/>
                    <a:p>
                      <a:r>
                        <a:rPr lang="nl-NL" sz="1600" dirty="0" smtClean="0"/>
                        <a:t>verschijnselen</a:t>
                      </a:r>
                      <a:endParaRPr lang="nl-NL" sz="1600" dirty="0"/>
                    </a:p>
                  </a:txBody>
                  <a:tcPr/>
                </a:tc>
                <a:extLst>
                  <a:ext uri="{0D108BD9-81ED-4DB2-BD59-A6C34878D82A}">
                    <a16:rowId xmlns:a16="http://schemas.microsoft.com/office/drawing/2014/main" val="4185163869"/>
                  </a:ext>
                </a:extLst>
              </a:tr>
              <a:tr h="370840">
                <a:tc>
                  <a:txBody>
                    <a:bodyPr/>
                    <a:lstStyle/>
                    <a:p>
                      <a:r>
                        <a:rPr lang="nl-NL" sz="1600" dirty="0" err="1" smtClean="0"/>
                        <a:t>Parvo</a:t>
                      </a:r>
                      <a:endParaRPr lang="nl-NL" sz="1600" dirty="0"/>
                    </a:p>
                  </a:txBody>
                  <a:tcPr/>
                </a:tc>
                <a:tc>
                  <a:txBody>
                    <a:bodyPr/>
                    <a:lstStyle/>
                    <a:p>
                      <a:r>
                        <a:rPr lang="nl-NL" sz="1600" dirty="0" err="1" smtClean="0"/>
                        <a:t>Parvovirus</a:t>
                      </a:r>
                      <a:endParaRPr lang="nl-NL" sz="1600" dirty="0"/>
                    </a:p>
                  </a:txBody>
                  <a:tcPr/>
                </a:tc>
                <a:tc>
                  <a:txBody>
                    <a:bodyPr/>
                    <a:lstStyle/>
                    <a:p>
                      <a:r>
                        <a:rPr lang="nl-NL" sz="1600" dirty="0" smtClean="0"/>
                        <a:t>DNA</a:t>
                      </a:r>
                      <a:endParaRPr lang="nl-NL" sz="1600" dirty="0"/>
                    </a:p>
                  </a:txBody>
                  <a:tcPr/>
                </a:tc>
                <a:tc>
                  <a:txBody>
                    <a:bodyPr/>
                    <a:lstStyle/>
                    <a:p>
                      <a:r>
                        <a:rPr lang="nl-NL" sz="1600" dirty="0" smtClean="0"/>
                        <a:t>Bloederige diarree</a:t>
                      </a:r>
                      <a:endParaRPr lang="nl-NL" sz="1600" dirty="0"/>
                    </a:p>
                  </a:txBody>
                  <a:tcPr/>
                </a:tc>
                <a:extLst>
                  <a:ext uri="{0D108BD9-81ED-4DB2-BD59-A6C34878D82A}">
                    <a16:rowId xmlns:a16="http://schemas.microsoft.com/office/drawing/2014/main" val="4268746478"/>
                  </a:ext>
                </a:extLst>
              </a:tr>
              <a:tr h="370840">
                <a:tc>
                  <a:txBody>
                    <a:bodyPr/>
                    <a:lstStyle/>
                    <a:p>
                      <a:r>
                        <a:rPr lang="nl-NL" sz="1600" dirty="0" smtClean="0"/>
                        <a:t>Hondenziekte</a:t>
                      </a:r>
                      <a:endParaRPr lang="nl-NL" sz="1600" dirty="0"/>
                    </a:p>
                  </a:txBody>
                  <a:tcPr/>
                </a:tc>
                <a:tc>
                  <a:txBody>
                    <a:bodyPr/>
                    <a:lstStyle/>
                    <a:p>
                      <a:r>
                        <a:rPr lang="nl-NL" sz="1600" dirty="0" err="1" smtClean="0"/>
                        <a:t>Canine</a:t>
                      </a:r>
                      <a:r>
                        <a:rPr lang="nl-NL" sz="1600" baseline="0" dirty="0" smtClean="0"/>
                        <a:t> distemper 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Braken, diarree, hoesten, ooguitvloeiing</a:t>
                      </a:r>
                      <a:endParaRPr lang="nl-NL" sz="1600" dirty="0"/>
                    </a:p>
                  </a:txBody>
                  <a:tcPr/>
                </a:tc>
                <a:extLst>
                  <a:ext uri="{0D108BD9-81ED-4DB2-BD59-A6C34878D82A}">
                    <a16:rowId xmlns:a16="http://schemas.microsoft.com/office/drawing/2014/main" val="1372382734"/>
                  </a:ext>
                </a:extLst>
              </a:tr>
              <a:tr h="370840">
                <a:tc>
                  <a:txBody>
                    <a:bodyPr/>
                    <a:lstStyle/>
                    <a:p>
                      <a:r>
                        <a:rPr lang="nl-NL" sz="1600" dirty="0" smtClean="0"/>
                        <a:t>Besmettelijke leverziekte</a:t>
                      </a:r>
                      <a:endParaRPr lang="nl-NL" sz="1600" dirty="0"/>
                    </a:p>
                  </a:txBody>
                  <a:tcPr/>
                </a:tc>
                <a:tc>
                  <a:txBody>
                    <a:bodyPr/>
                    <a:lstStyle/>
                    <a:p>
                      <a:r>
                        <a:rPr lang="nl-NL" sz="1600" dirty="0" err="1" smtClean="0"/>
                        <a:t>Canine</a:t>
                      </a:r>
                      <a:r>
                        <a:rPr lang="nl-NL" sz="1600" dirty="0" smtClean="0"/>
                        <a:t> </a:t>
                      </a:r>
                      <a:r>
                        <a:rPr lang="nl-NL" sz="1600" dirty="0" err="1" smtClean="0"/>
                        <a:t>adenovirus</a:t>
                      </a:r>
                      <a:r>
                        <a:rPr lang="nl-NL" sz="1600" dirty="0" smtClean="0"/>
                        <a:t> type 1</a:t>
                      </a:r>
                      <a:endParaRPr lang="nl-NL" sz="1600" dirty="0"/>
                    </a:p>
                  </a:txBody>
                  <a:tcPr/>
                </a:tc>
                <a:tc>
                  <a:txBody>
                    <a:bodyPr/>
                    <a:lstStyle/>
                    <a:p>
                      <a:r>
                        <a:rPr lang="nl-NL" sz="1600" dirty="0" smtClean="0"/>
                        <a:t>DNA</a:t>
                      </a:r>
                      <a:endParaRPr lang="nl-NL" sz="1600" dirty="0"/>
                    </a:p>
                  </a:txBody>
                  <a:tcPr/>
                </a:tc>
                <a:tc>
                  <a:txBody>
                    <a:bodyPr/>
                    <a:lstStyle/>
                    <a:p>
                      <a:r>
                        <a:rPr lang="nl-NL" sz="1600" dirty="0" smtClean="0"/>
                        <a:t>Koorts, braken, diarree, geelzucht </a:t>
                      </a:r>
                      <a:endParaRPr lang="nl-NL" sz="1600" dirty="0"/>
                    </a:p>
                  </a:txBody>
                  <a:tcPr/>
                </a:tc>
                <a:extLst>
                  <a:ext uri="{0D108BD9-81ED-4DB2-BD59-A6C34878D82A}">
                    <a16:rowId xmlns:a16="http://schemas.microsoft.com/office/drawing/2014/main" val="2538954656"/>
                  </a:ext>
                </a:extLst>
              </a:tr>
              <a:tr h="370840">
                <a:tc>
                  <a:txBody>
                    <a:bodyPr/>
                    <a:lstStyle/>
                    <a:p>
                      <a:r>
                        <a:rPr lang="nl-NL" sz="1600" dirty="0" smtClean="0"/>
                        <a:t>Besmettelijke</a:t>
                      </a:r>
                      <a:r>
                        <a:rPr lang="nl-NL" sz="1600" baseline="0" dirty="0" smtClean="0"/>
                        <a:t> hondenhoest</a:t>
                      </a:r>
                      <a:endParaRPr lang="nl-NL"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l-NL" sz="1600" dirty="0" err="1" smtClean="0"/>
                        <a:t>Canine</a:t>
                      </a:r>
                      <a:r>
                        <a:rPr lang="nl-NL" sz="1600" dirty="0" smtClean="0"/>
                        <a:t> </a:t>
                      </a:r>
                      <a:r>
                        <a:rPr lang="nl-NL" sz="1600" dirty="0" err="1" smtClean="0"/>
                        <a:t>adenovirus</a:t>
                      </a:r>
                      <a:r>
                        <a:rPr lang="nl-NL" sz="1600" dirty="0" smtClean="0"/>
                        <a:t> type 2</a:t>
                      </a:r>
                      <a:endParaRPr lang="nl-NL" sz="1600" dirty="0"/>
                    </a:p>
                  </a:txBody>
                  <a:tcPr/>
                </a:tc>
                <a:tc>
                  <a:txBody>
                    <a:bodyPr/>
                    <a:lstStyle/>
                    <a:p>
                      <a:r>
                        <a:rPr lang="nl-NL" sz="1600" dirty="0" smtClean="0"/>
                        <a:t>DNA</a:t>
                      </a:r>
                      <a:endParaRPr lang="nl-NL" sz="1600" dirty="0"/>
                    </a:p>
                  </a:txBody>
                  <a:tcPr/>
                </a:tc>
                <a:tc>
                  <a:txBody>
                    <a:bodyPr/>
                    <a:lstStyle/>
                    <a:p>
                      <a:r>
                        <a:rPr lang="nl-NL" sz="1600" dirty="0" smtClean="0"/>
                        <a:t>Hoesten, keelpijn</a:t>
                      </a:r>
                      <a:endParaRPr lang="nl-NL" sz="1600" dirty="0"/>
                    </a:p>
                  </a:txBody>
                  <a:tcPr/>
                </a:tc>
                <a:extLst>
                  <a:ext uri="{0D108BD9-81ED-4DB2-BD59-A6C34878D82A}">
                    <a16:rowId xmlns:a16="http://schemas.microsoft.com/office/drawing/2014/main" val="2234504585"/>
                  </a:ext>
                </a:extLst>
              </a:tr>
              <a:tr h="370840">
                <a:tc>
                  <a:txBody>
                    <a:bodyPr/>
                    <a:lstStyle/>
                    <a:p>
                      <a:r>
                        <a:rPr lang="nl-NL" sz="1600" dirty="0" smtClean="0"/>
                        <a:t>Besmettelijke hondenhoest</a:t>
                      </a:r>
                      <a:endParaRPr lang="nl-NL" sz="1600" dirty="0"/>
                    </a:p>
                  </a:txBody>
                  <a:tcPr/>
                </a:tc>
                <a:tc>
                  <a:txBody>
                    <a:bodyPr/>
                    <a:lstStyle/>
                    <a:p>
                      <a:r>
                        <a:rPr lang="nl-NL" sz="1600" dirty="0" err="1" smtClean="0"/>
                        <a:t>Parainfluenzavirus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Hoesten, geelpijn</a:t>
                      </a:r>
                    </a:p>
                  </a:txBody>
                  <a:tcPr/>
                </a:tc>
                <a:extLst>
                  <a:ext uri="{0D108BD9-81ED-4DB2-BD59-A6C34878D82A}">
                    <a16:rowId xmlns:a16="http://schemas.microsoft.com/office/drawing/2014/main" val="404933884"/>
                  </a:ext>
                </a:extLst>
              </a:tr>
              <a:tr h="370840">
                <a:tc>
                  <a:txBody>
                    <a:bodyPr/>
                    <a:lstStyle/>
                    <a:p>
                      <a:r>
                        <a:rPr lang="nl-NL" sz="1600" dirty="0" smtClean="0"/>
                        <a:t>Hondsdolheid</a:t>
                      </a:r>
                      <a:endParaRPr lang="nl-NL" sz="1600" dirty="0"/>
                    </a:p>
                  </a:txBody>
                  <a:tcPr/>
                </a:tc>
                <a:tc>
                  <a:txBody>
                    <a:bodyPr/>
                    <a:lstStyle/>
                    <a:p>
                      <a:r>
                        <a:rPr lang="nl-NL" sz="1600" dirty="0" err="1" smtClean="0"/>
                        <a:t>Rabiesvirus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Agressie, </a:t>
                      </a:r>
                      <a:r>
                        <a:rPr lang="nl-NL" sz="1600" dirty="0" err="1" smtClean="0"/>
                        <a:t>zenuwverschijn</a:t>
                      </a:r>
                      <a:r>
                        <a:rPr lang="nl-NL" sz="1600" dirty="0" smtClean="0"/>
                        <a:t>-</a:t>
                      </a:r>
                    </a:p>
                    <a:p>
                      <a:r>
                        <a:rPr lang="nl-NL" sz="1600" dirty="0" err="1" smtClean="0"/>
                        <a:t>selen</a:t>
                      </a:r>
                      <a:endParaRPr lang="nl-NL" sz="1600" dirty="0"/>
                    </a:p>
                  </a:txBody>
                  <a:tcPr/>
                </a:tc>
                <a:extLst>
                  <a:ext uri="{0D108BD9-81ED-4DB2-BD59-A6C34878D82A}">
                    <a16:rowId xmlns:a16="http://schemas.microsoft.com/office/drawing/2014/main" val="1381332992"/>
                  </a:ext>
                </a:extLst>
              </a:tr>
            </a:tbl>
          </a:graphicData>
        </a:graphic>
      </p:graphicFrame>
    </p:spTree>
    <p:extLst>
      <p:ext uri="{BB962C8B-B14F-4D97-AF65-F5344CB8AC3E}">
        <p14:creationId xmlns:p14="http://schemas.microsoft.com/office/powerpoint/2010/main" val="3012461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60617" y="783771"/>
            <a:ext cx="5791199" cy="954107"/>
          </a:xfrm>
          <a:prstGeom prst="rect">
            <a:avLst/>
          </a:prstGeom>
          <a:noFill/>
        </p:spPr>
        <p:txBody>
          <a:bodyPr wrap="square" rtlCol="0">
            <a:spAutoFit/>
          </a:bodyPr>
          <a:lstStyle/>
          <a:p>
            <a:r>
              <a:rPr lang="nl-NL" sz="2800" dirty="0" smtClean="0"/>
              <a:t>Ziekten veroorzaakt door virussen bij een kat</a:t>
            </a:r>
            <a:endParaRPr lang="nl-NL" sz="2800" dirty="0"/>
          </a:p>
        </p:txBody>
      </p:sp>
      <p:graphicFrame>
        <p:nvGraphicFramePr>
          <p:cNvPr id="3" name="Tabel 2"/>
          <p:cNvGraphicFramePr>
            <a:graphicFrameLocks noGrp="1"/>
          </p:cNvGraphicFramePr>
          <p:nvPr>
            <p:extLst>
              <p:ext uri="{D42A27DB-BD31-4B8C-83A1-F6EECF244321}">
                <p14:modId xmlns:p14="http://schemas.microsoft.com/office/powerpoint/2010/main" val="2659366380"/>
              </p:ext>
            </p:extLst>
          </p:nvPr>
        </p:nvGraphicFramePr>
        <p:xfrm>
          <a:off x="1901372" y="2025261"/>
          <a:ext cx="8128000" cy="43688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8216868"/>
                    </a:ext>
                  </a:extLst>
                </a:gridCol>
                <a:gridCol w="2032000">
                  <a:extLst>
                    <a:ext uri="{9D8B030D-6E8A-4147-A177-3AD203B41FA5}">
                      <a16:colId xmlns:a16="http://schemas.microsoft.com/office/drawing/2014/main" val="2740837638"/>
                    </a:ext>
                  </a:extLst>
                </a:gridCol>
                <a:gridCol w="2032000">
                  <a:extLst>
                    <a:ext uri="{9D8B030D-6E8A-4147-A177-3AD203B41FA5}">
                      <a16:colId xmlns:a16="http://schemas.microsoft.com/office/drawing/2014/main" val="3188347856"/>
                    </a:ext>
                  </a:extLst>
                </a:gridCol>
                <a:gridCol w="2032000">
                  <a:extLst>
                    <a:ext uri="{9D8B030D-6E8A-4147-A177-3AD203B41FA5}">
                      <a16:colId xmlns:a16="http://schemas.microsoft.com/office/drawing/2014/main" val="2355647976"/>
                    </a:ext>
                  </a:extLst>
                </a:gridCol>
              </a:tblGrid>
              <a:tr h="370840">
                <a:tc>
                  <a:txBody>
                    <a:bodyPr/>
                    <a:lstStyle/>
                    <a:p>
                      <a:r>
                        <a:rPr lang="nl-NL" sz="1600" dirty="0" smtClean="0"/>
                        <a:t>Ziekte</a:t>
                      </a:r>
                      <a:endParaRPr lang="nl-NL" sz="1600" dirty="0"/>
                    </a:p>
                  </a:txBody>
                  <a:tcPr/>
                </a:tc>
                <a:tc>
                  <a:txBody>
                    <a:bodyPr/>
                    <a:lstStyle/>
                    <a:p>
                      <a:r>
                        <a:rPr lang="nl-NL" sz="1600" dirty="0" smtClean="0"/>
                        <a:t>Virus</a:t>
                      </a:r>
                      <a:endParaRPr lang="nl-NL" sz="1600" dirty="0"/>
                    </a:p>
                  </a:txBody>
                  <a:tcPr/>
                </a:tc>
                <a:tc>
                  <a:txBody>
                    <a:bodyPr/>
                    <a:lstStyle/>
                    <a:p>
                      <a:r>
                        <a:rPr lang="nl-NL" sz="1600" dirty="0" smtClean="0"/>
                        <a:t>DNA/RNA</a:t>
                      </a:r>
                      <a:endParaRPr lang="nl-NL" sz="1600" dirty="0"/>
                    </a:p>
                  </a:txBody>
                  <a:tcPr/>
                </a:tc>
                <a:tc>
                  <a:txBody>
                    <a:bodyPr/>
                    <a:lstStyle/>
                    <a:p>
                      <a:r>
                        <a:rPr lang="nl-NL" sz="1600" dirty="0" smtClean="0"/>
                        <a:t>verschijnselen</a:t>
                      </a:r>
                      <a:endParaRPr lang="nl-NL" sz="1600" dirty="0"/>
                    </a:p>
                  </a:txBody>
                  <a:tcPr/>
                </a:tc>
                <a:extLst>
                  <a:ext uri="{0D108BD9-81ED-4DB2-BD59-A6C34878D82A}">
                    <a16:rowId xmlns:a16="http://schemas.microsoft.com/office/drawing/2014/main" val="4185163869"/>
                  </a:ext>
                </a:extLst>
              </a:tr>
              <a:tr h="370840">
                <a:tc>
                  <a:txBody>
                    <a:bodyPr/>
                    <a:lstStyle/>
                    <a:p>
                      <a:r>
                        <a:rPr lang="nl-NL" sz="1600" dirty="0" smtClean="0"/>
                        <a:t>Kattenziekte</a:t>
                      </a:r>
                      <a:endParaRPr lang="nl-NL" sz="1600" dirty="0"/>
                    </a:p>
                  </a:txBody>
                  <a:tcPr/>
                </a:tc>
                <a:tc>
                  <a:txBody>
                    <a:bodyPr/>
                    <a:lstStyle/>
                    <a:p>
                      <a:r>
                        <a:rPr lang="nl-NL" sz="1600" dirty="0" smtClean="0"/>
                        <a:t>Feline </a:t>
                      </a:r>
                      <a:r>
                        <a:rPr lang="nl-NL" sz="1600" dirty="0" err="1" smtClean="0"/>
                        <a:t>parvovirus</a:t>
                      </a:r>
                      <a:endParaRPr lang="nl-NL" sz="1600" dirty="0"/>
                    </a:p>
                  </a:txBody>
                  <a:tcPr/>
                </a:tc>
                <a:tc>
                  <a:txBody>
                    <a:bodyPr/>
                    <a:lstStyle/>
                    <a:p>
                      <a:r>
                        <a:rPr lang="nl-NL" sz="1600" dirty="0" smtClean="0"/>
                        <a:t>DNA</a:t>
                      </a:r>
                      <a:endParaRPr lang="nl-NL" sz="1600" dirty="0"/>
                    </a:p>
                  </a:txBody>
                  <a:tcPr/>
                </a:tc>
                <a:tc>
                  <a:txBody>
                    <a:bodyPr/>
                    <a:lstStyle/>
                    <a:p>
                      <a:r>
                        <a:rPr lang="nl-NL" sz="1600" dirty="0" smtClean="0"/>
                        <a:t>Ernstige diarree</a:t>
                      </a:r>
                      <a:endParaRPr lang="nl-NL" sz="1600" dirty="0"/>
                    </a:p>
                  </a:txBody>
                  <a:tcPr/>
                </a:tc>
                <a:extLst>
                  <a:ext uri="{0D108BD9-81ED-4DB2-BD59-A6C34878D82A}">
                    <a16:rowId xmlns:a16="http://schemas.microsoft.com/office/drawing/2014/main" val="4268746478"/>
                  </a:ext>
                </a:extLst>
              </a:tr>
              <a:tr h="370840">
                <a:tc>
                  <a:txBody>
                    <a:bodyPr/>
                    <a:lstStyle/>
                    <a:p>
                      <a:r>
                        <a:rPr lang="nl-NL" sz="1600" dirty="0" smtClean="0"/>
                        <a:t>Niesziekte</a:t>
                      </a:r>
                      <a:endParaRPr lang="nl-NL" sz="1600" dirty="0"/>
                    </a:p>
                  </a:txBody>
                  <a:tcPr/>
                </a:tc>
                <a:tc>
                  <a:txBody>
                    <a:bodyPr/>
                    <a:lstStyle/>
                    <a:p>
                      <a:r>
                        <a:rPr lang="nl-NL" sz="1600" dirty="0" smtClean="0"/>
                        <a:t>Feline herpesvirus</a:t>
                      </a:r>
                      <a:endParaRPr lang="nl-NL" sz="1600" dirty="0"/>
                    </a:p>
                  </a:txBody>
                  <a:tcPr/>
                </a:tc>
                <a:tc>
                  <a:txBody>
                    <a:bodyPr/>
                    <a:lstStyle/>
                    <a:p>
                      <a:r>
                        <a:rPr lang="nl-NL" sz="1600" dirty="0" smtClean="0"/>
                        <a:t>DNA</a:t>
                      </a:r>
                      <a:endParaRPr lang="nl-NL" sz="1600" dirty="0"/>
                    </a:p>
                  </a:txBody>
                  <a:tcPr/>
                </a:tc>
                <a:tc>
                  <a:txBody>
                    <a:bodyPr/>
                    <a:lstStyle/>
                    <a:p>
                      <a:r>
                        <a:rPr lang="nl-NL" sz="1600" dirty="0" smtClean="0"/>
                        <a:t>Niezen, neusuitvloeiing</a:t>
                      </a:r>
                      <a:endParaRPr lang="nl-NL" sz="1600" dirty="0"/>
                    </a:p>
                  </a:txBody>
                  <a:tcPr/>
                </a:tc>
                <a:extLst>
                  <a:ext uri="{0D108BD9-81ED-4DB2-BD59-A6C34878D82A}">
                    <a16:rowId xmlns:a16="http://schemas.microsoft.com/office/drawing/2014/main" val="1372382734"/>
                  </a:ext>
                </a:extLst>
              </a:tr>
              <a:tr h="370840">
                <a:tc>
                  <a:txBody>
                    <a:bodyPr/>
                    <a:lstStyle/>
                    <a:p>
                      <a:r>
                        <a:rPr lang="nl-NL" sz="1600" dirty="0" smtClean="0"/>
                        <a:t>Niesziekte</a:t>
                      </a:r>
                      <a:endParaRPr lang="nl-NL" sz="1600" dirty="0"/>
                    </a:p>
                  </a:txBody>
                  <a:tcPr/>
                </a:tc>
                <a:tc>
                  <a:txBody>
                    <a:bodyPr/>
                    <a:lstStyle/>
                    <a:p>
                      <a:r>
                        <a:rPr lang="nl-NL" sz="1600" dirty="0" smtClean="0"/>
                        <a:t>Feline </a:t>
                      </a:r>
                      <a:r>
                        <a:rPr lang="nl-NL" sz="1600" dirty="0" err="1" smtClean="0"/>
                        <a:t>calicivirus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Niezen, neusuitvloeiing</a:t>
                      </a:r>
                      <a:endParaRPr lang="nl-NL" sz="1600" dirty="0"/>
                    </a:p>
                  </a:txBody>
                  <a:tcPr/>
                </a:tc>
                <a:extLst>
                  <a:ext uri="{0D108BD9-81ED-4DB2-BD59-A6C34878D82A}">
                    <a16:rowId xmlns:a16="http://schemas.microsoft.com/office/drawing/2014/main" val="2538954656"/>
                  </a:ext>
                </a:extLst>
              </a:tr>
              <a:tr h="370840">
                <a:tc>
                  <a:txBody>
                    <a:bodyPr/>
                    <a:lstStyle/>
                    <a:p>
                      <a:r>
                        <a:rPr lang="nl-NL" sz="1600" dirty="0" smtClean="0"/>
                        <a:t>FIP</a:t>
                      </a:r>
                      <a:endParaRPr lang="nl-NL"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l-NL" sz="1600" dirty="0" smtClean="0"/>
                        <a:t>Feline coronavirus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Vocht in de borst en buik</a:t>
                      </a:r>
                      <a:endParaRPr lang="nl-NL" sz="1600" dirty="0"/>
                    </a:p>
                  </a:txBody>
                  <a:tcPr/>
                </a:tc>
                <a:extLst>
                  <a:ext uri="{0D108BD9-81ED-4DB2-BD59-A6C34878D82A}">
                    <a16:rowId xmlns:a16="http://schemas.microsoft.com/office/drawing/2014/main" val="2234504585"/>
                  </a:ext>
                </a:extLst>
              </a:tr>
              <a:tr h="370840">
                <a:tc>
                  <a:txBody>
                    <a:bodyPr/>
                    <a:lstStyle/>
                    <a:p>
                      <a:r>
                        <a:rPr lang="nl-NL" sz="1600" dirty="0" err="1" smtClean="0"/>
                        <a:t>FeLV</a:t>
                      </a:r>
                      <a:endParaRPr lang="nl-NL" sz="1600" dirty="0"/>
                    </a:p>
                  </a:txBody>
                  <a:tcPr/>
                </a:tc>
                <a:tc>
                  <a:txBody>
                    <a:bodyPr/>
                    <a:lstStyle/>
                    <a:p>
                      <a:r>
                        <a:rPr lang="nl-NL" sz="1600" dirty="0" smtClean="0"/>
                        <a:t>Feline Leukemievirus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Vaak ontstekingen</a:t>
                      </a:r>
                    </a:p>
                  </a:txBody>
                  <a:tcPr/>
                </a:tc>
                <a:extLst>
                  <a:ext uri="{0D108BD9-81ED-4DB2-BD59-A6C34878D82A}">
                    <a16:rowId xmlns:a16="http://schemas.microsoft.com/office/drawing/2014/main" val="404933884"/>
                  </a:ext>
                </a:extLst>
              </a:tr>
              <a:tr h="370840">
                <a:tc>
                  <a:txBody>
                    <a:bodyPr/>
                    <a:lstStyle/>
                    <a:p>
                      <a:r>
                        <a:rPr lang="nl-NL" sz="1600" dirty="0" smtClean="0"/>
                        <a:t>FIV</a:t>
                      </a:r>
                      <a:endParaRPr lang="nl-NL" sz="1600" dirty="0"/>
                    </a:p>
                  </a:txBody>
                  <a:tcPr/>
                </a:tc>
                <a:tc>
                  <a:txBody>
                    <a:bodyPr/>
                    <a:lstStyle/>
                    <a:p>
                      <a:r>
                        <a:rPr lang="nl-NL" sz="1600" dirty="0" smtClean="0"/>
                        <a:t>Feline </a:t>
                      </a:r>
                      <a:r>
                        <a:rPr lang="nl-NL" sz="1600" dirty="0" err="1" smtClean="0"/>
                        <a:t>immunodeficien</a:t>
                      </a:r>
                      <a:r>
                        <a:rPr lang="nl-NL" sz="1600" dirty="0" smtClean="0"/>
                        <a:t>-</a:t>
                      </a:r>
                    </a:p>
                    <a:p>
                      <a:r>
                        <a:rPr lang="nl-NL" sz="1600" dirty="0" smtClean="0"/>
                        <a:t>tie</a:t>
                      </a:r>
                      <a:r>
                        <a:rPr lang="nl-NL" sz="1600" baseline="0" dirty="0" smtClean="0"/>
                        <a:t> virus</a:t>
                      </a:r>
                      <a:endParaRPr lang="nl-NL" sz="1600" dirty="0"/>
                    </a:p>
                  </a:txBody>
                  <a:tcPr/>
                </a:tc>
                <a:tc>
                  <a:txBody>
                    <a:bodyPr/>
                    <a:lstStyle/>
                    <a:p>
                      <a:r>
                        <a:rPr lang="nl-NL" sz="1600" dirty="0" smtClean="0"/>
                        <a:t>RNA</a:t>
                      </a:r>
                      <a:endParaRPr lang="nl-NL" sz="1600" dirty="0"/>
                    </a:p>
                  </a:txBody>
                  <a:tcPr/>
                </a:tc>
                <a:tc>
                  <a:txBody>
                    <a:bodyPr/>
                    <a:lstStyle/>
                    <a:p>
                      <a:r>
                        <a:rPr lang="nl-NL" sz="1600" dirty="0" smtClean="0"/>
                        <a:t>Koorts, </a:t>
                      </a:r>
                      <a:r>
                        <a:rPr lang="nl-NL" sz="1600" dirty="0" err="1" smtClean="0"/>
                        <a:t>ontstekuingen</a:t>
                      </a:r>
                      <a:r>
                        <a:rPr lang="nl-NL" sz="1600" dirty="0" smtClean="0"/>
                        <a:t>, vermageren, sloom, bloedarmoede</a:t>
                      </a:r>
                      <a:endParaRPr lang="nl-NL" sz="1600" dirty="0"/>
                    </a:p>
                  </a:txBody>
                  <a:tcPr/>
                </a:tc>
                <a:extLst>
                  <a:ext uri="{0D108BD9-81ED-4DB2-BD59-A6C34878D82A}">
                    <a16:rowId xmlns:a16="http://schemas.microsoft.com/office/drawing/2014/main" val="1381332992"/>
                  </a:ext>
                </a:extLst>
              </a:tr>
            </a:tbl>
          </a:graphicData>
        </a:graphic>
      </p:graphicFrame>
    </p:spTree>
    <p:extLst>
      <p:ext uri="{BB962C8B-B14F-4D97-AF65-F5344CB8AC3E}">
        <p14:creationId xmlns:p14="http://schemas.microsoft.com/office/powerpoint/2010/main" val="3616177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95451" y="722811"/>
            <a:ext cx="6418218" cy="830997"/>
          </a:xfrm>
          <a:prstGeom prst="rect">
            <a:avLst/>
          </a:prstGeom>
          <a:noFill/>
        </p:spPr>
        <p:txBody>
          <a:bodyPr wrap="square" rtlCol="0">
            <a:spAutoFit/>
          </a:bodyPr>
          <a:lstStyle/>
          <a:p>
            <a:pPr algn="ctr"/>
            <a:r>
              <a:rPr lang="nl-NL" sz="2400" dirty="0" smtClean="0"/>
              <a:t>Diverse virusziekten bij andere diersoorten:</a:t>
            </a:r>
          </a:p>
          <a:p>
            <a:pPr algn="ctr"/>
            <a:endParaRPr lang="nl-NL" sz="2400" dirty="0"/>
          </a:p>
        </p:txBody>
      </p:sp>
      <p:sp>
        <p:nvSpPr>
          <p:cNvPr id="3" name="Tekstvak 2"/>
          <p:cNvSpPr txBox="1"/>
          <p:nvPr/>
        </p:nvSpPr>
        <p:spPr>
          <a:xfrm>
            <a:off x="2690949" y="1645920"/>
            <a:ext cx="8560525" cy="3970318"/>
          </a:xfrm>
          <a:prstGeom prst="rect">
            <a:avLst/>
          </a:prstGeom>
          <a:noFill/>
        </p:spPr>
        <p:txBody>
          <a:bodyPr wrap="square" rtlCol="0">
            <a:spAutoFit/>
          </a:bodyPr>
          <a:lstStyle/>
          <a:p>
            <a:r>
              <a:rPr lang="nl-NL" dirty="0" smtClean="0"/>
              <a:t>Konijn:</a:t>
            </a:r>
          </a:p>
          <a:p>
            <a:pPr marL="285750" indent="-285750">
              <a:buFontTx/>
              <a:buChar char="-"/>
            </a:pPr>
            <a:r>
              <a:rPr lang="nl-NL" dirty="0" smtClean="0"/>
              <a:t>Myxomatose</a:t>
            </a:r>
          </a:p>
          <a:p>
            <a:pPr marL="285750" indent="-285750">
              <a:buFontTx/>
              <a:buChar char="-"/>
            </a:pPr>
            <a:r>
              <a:rPr lang="nl-NL" dirty="0" smtClean="0"/>
              <a:t>VHD</a:t>
            </a:r>
          </a:p>
          <a:p>
            <a:pPr marL="285750" indent="-285750">
              <a:buFontTx/>
              <a:buChar char="-"/>
            </a:pPr>
            <a:endParaRPr lang="nl-NL" dirty="0"/>
          </a:p>
          <a:p>
            <a:r>
              <a:rPr lang="nl-NL" dirty="0" smtClean="0"/>
              <a:t>Paard:</a:t>
            </a:r>
          </a:p>
          <a:p>
            <a:pPr marL="285750" indent="-285750">
              <a:buFontTx/>
              <a:buChar char="-"/>
            </a:pPr>
            <a:r>
              <a:rPr lang="nl-NL" dirty="0" smtClean="0"/>
              <a:t>Paardengriep</a:t>
            </a:r>
          </a:p>
          <a:p>
            <a:pPr marL="285750" indent="-285750">
              <a:buFontTx/>
              <a:buChar char="-"/>
            </a:pPr>
            <a:r>
              <a:rPr lang="nl-NL" dirty="0" err="1" smtClean="0"/>
              <a:t>Rhinopneumonie</a:t>
            </a:r>
            <a:endParaRPr lang="nl-NL" dirty="0" smtClean="0"/>
          </a:p>
          <a:p>
            <a:pPr marL="285750" indent="-285750">
              <a:buFontTx/>
              <a:buChar char="-"/>
            </a:pPr>
            <a:endParaRPr lang="nl-NL" dirty="0" smtClean="0"/>
          </a:p>
          <a:p>
            <a:pPr marL="285750" indent="-285750">
              <a:buFontTx/>
              <a:buChar char="-"/>
            </a:pPr>
            <a:endParaRPr lang="nl-NL" dirty="0"/>
          </a:p>
          <a:p>
            <a:r>
              <a:rPr lang="nl-NL" dirty="0" smtClean="0"/>
              <a:t>Vogels:</a:t>
            </a:r>
          </a:p>
          <a:p>
            <a:pPr marL="285750" indent="-285750">
              <a:buFontTx/>
              <a:buChar char="-"/>
            </a:pPr>
            <a:r>
              <a:rPr lang="nl-NL" dirty="0" smtClean="0"/>
              <a:t>Vogelpest</a:t>
            </a:r>
          </a:p>
          <a:p>
            <a:pPr marL="285750" indent="-285750">
              <a:buFontTx/>
              <a:buChar char="-"/>
            </a:pPr>
            <a:r>
              <a:rPr lang="nl-NL" dirty="0" smtClean="0"/>
              <a:t>NCD</a:t>
            </a:r>
          </a:p>
          <a:p>
            <a:pPr marL="285750" indent="-285750">
              <a:buFontTx/>
              <a:buChar char="-"/>
            </a:pPr>
            <a:r>
              <a:rPr lang="nl-NL" dirty="0" smtClean="0"/>
              <a:t>Ziekte van Marek</a:t>
            </a:r>
          </a:p>
          <a:p>
            <a:pPr marL="285750" indent="-285750">
              <a:buFontTx/>
              <a:buChar char="-"/>
            </a:pPr>
            <a:r>
              <a:rPr lang="nl-NL" dirty="0" err="1" smtClean="0"/>
              <a:t>Paramyxovirus</a:t>
            </a:r>
            <a:endParaRPr lang="nl-NL" dirty="0"/>
          </a:p>
        </p:txBody>
      </p:sp>
    </p:spTree>
    <p:extLst>
      <p:ext uri="{BB962C8B-B14F-4D97-AF65-F5344CB8AC3E}">
        <p14:creationId xmlns:p14="http://schemas.microsoft.com/office/powerpoint/2010/main" val="2568427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1445623" y="2926081"/>
            <a:ext cx="9553302" cy="2308324"/>
          </a:xfrm>
          <a:prstGeom prst="rect">
            <a:avLst/>
          </a:prstGeom>
          <a:noFill/>
        </p:spPr>
        <p:txBody>
          <a:bodyPr wrap="square" rtlCol="0">
            <a:spAutoFit/>
          </a:bodyPr>
          <a:lstStyle/>
          <a:p>
            <a:endParaRPr lang="nl-NL" dirty="0" smtClean="0"/>
          </a:p>
          <a:p>
            <a:pPr marL="285750" indent="-285750">
              <a:buFontTx/>
              <a:buChar char="-"/>
            </a:pPr>
            <a:r>
              <a:rPr lang="nl-NL" dirty="0" err="1" smtClean="0"/>
              <a:t>Symbionten</a:t>
            </a:r>
            <a:r>
              <a:rPr lang="nl-NL" dirty="0" smtClean="0"/>
              <a:t> of samenlevers </a:t>
            </a:r>
            <a:r>
              <a:rPr lang="nl-NL" dirty="0" err="1" smtClean="0"/>
              <a:t>bijv</a:t>
            </a:r>
            <a:r>
              <a:rPr lang="nl-NL" dirty="0" smtClean="0"/>
              <a:t> </a:t>
            </a:r>
            <a:r>
              <a:rPr lang="nl-NL" dirty="0" err="1" smtClean="0"/>
              <a:t>bacterien</a:t>
            </a:r>
            <a:r>
              <a:rPr lang="nl-NL" dirty="0" smtClean="0"/>
              <a:t> in de darm</a:t>
            </a:r>
          </a:p>
          <a:p>
            <a:endParaRPr lang="nl-NL" dirty="0" smtClean="0"/>
          </a:p>
          <a:p>
            <a:pPr marL="285750" indent="-285750">
              <a:buFontTx/>
              <a:buChar char="-"/>
            </a:pPr>
            <a:r>
              <a:rPr lang="nl-NL" dirty="0" err="1" smtClean="0"/>
              <a:t>Apathogeen</a:t>
            </a:r>
            <a:r>
              <a:rPr lang="nl-NL" dirty="0" smtClean="0"/>
              <a:t>: niet ziekteverwekkend, niet schadelijk voor de gastheer</a:t>
            </a:r>
          </a:p>
          <a:p>
            <a:endParaRPr lang="nl-NL" dirty="0" smtClean="0"/>
          </a:p>
          <a:p>
            <a:pPr marL="285750" indent="-285750">
              <a:buFontTx/>
              <a:buChar char="-"/>
            </a:pPr>
            <a:r>
              <a:rPr lang="nl-NL" dirty="0" smtClean="0"/>
              <a:t>Voorwaardelijk pathogeen: alleen onder bepaalde omstandigheden ziekte veroorzaken</a:t>
            </a:r>
          </a:p>
          <a:p>
            <a:endParaRPr lang="nl-NL" dirty="0" smtClean="0"/>
          </a:p>
          <a:p>
            <a:pPr marL="285750" indent="-285750">
              <a:buFontTx/>
              <a:buChar char="-"/>
            </a:pPr>
            <a:r>
              <a:rPr lang="nl-NL" dirty="0" smtClean="0"/>
              <a:t>Pathogeen of ziekteverwekkend </a:t>
            </a:r>
            <a:r>
              <a:rPr lang="nl-NL" dirty="0" err="1" smtClean="0"/>
              <a:t>bijv</a:t>
            </a:r>
            <a:r>
              <a:rPr lang="nl-NL" dirty="0" smtClean="0"/>
              <a:t> </a:t>
            </a:r>
            <a:r>
              <a:rPr lang="nl-NL" dirty="0" err="1" smtClean="0"/>
              <a:t>rabiesvirus</a:t>
            </a:r>
            <a:r>
              <a:rPr lang="nl-NL" dirty="0" smtClean="0"/>
              <a:t> veroorzaakt altijd hondsdolheid</a:t>
            </a:r>
            <a:endParaRPr lang="nl-NL" dirty="0"/>
          </a:p>
        </p:txBody>
      </p:sp>
      <p:sp>
        <p:nvSpPr>
          <p:cNvPr id="7" name="Tekstvak 6"/>
          <p:cNvSpPr txBox="1"/>
          <p:nvPr/>
        </p:nvSpPr>
        <p:spPr>
          <a:xfrm>
            <a:off x="3509554" y="1349829"/>
            <a:ext cx="6540138" cy="523220"/>
          </a:xfrm>
          <a:prstGeom prst="rect">
            <a:avLst/>
          </a:prstGeom>
          <a:noFill/>
        </p:spPr>
        <p:txBody>
          <a:bodyPr wrap="square" rtlCol="0">
            <a:spAutoFit/>
          </a:bodyPr>
          <a:lstStyle/>
          <a:p>
            <a:pPr algn="ctr"/>
            <a:r>
              <a:rPr lang="nl-NL" sz="2800" dirty="0" smtClean="0"/>
              <a:t>Ziekteverwekkend of niet ziekteverwekkend</a:t>
            </a:r>
            <a:endParaRPr lang="nl-NL" sz="2800" dirty="0"/>
          </a:p>
        </p:txBody>
      </p:sp>
    </p:spTree>
    <p:extLst>
      <p:ext uri="{BB962C8B-B14F-4D97-AF65-F5344CB8AC3E}">
        <p14:creationId xmlns:p14="http://schemas.microsoft.com/office/powerpoint/2010/main" val="4126188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509554" y="1184366"/>
            <a:ext cx="5277395" cy="769441"/>
          </a:xfrm>
          <a:prstGeom prst="rect">
            <a:avLst/>
          </a:prstGeom>
          <a:noFill/>
        </p:spPr>
        <p:txBody>
          <a:bodyPr wrap="square" rtlCol="0">
            <a:spAutoFit/>
          </a:bodyPr>
          <a:lstStyle/>
          <a:p>
            <a:r>
              <a:rPr lang="nl-NL" sz="4400" dirty="0" smtClean="0"/>
              <a:t>Hoe schadelijk?</a:t>
            </a:r>
            <a:endParaRPr lang="nl-NL" sz="4400" dirty="0"/>
          </a:p>
        </p:txBody>
      </p:sp>
      <p:sp>
        <p:nvSpPr>
          <p:cNvPr id="3" name="Tekstvak 2"/>
          <p:cNvSpPr txBox="1"/>
          <p:nvPr/>
        </p:nvSpPr>
        <p:spPr>
          <a:xfrm>
            <a:off x="1724298" y="2516777"/>
            <a:ext cx="9901645" cy="1477328"/>
          </a:xfrm>
          <a:prstGeom prst="rect">
            <a:avLst/>
          </a:prstGeom>
          <a:noFill/>
        </p:spPr>
        <p:txBody>
          <a:bodyPr wrap="square" rtlCol="0">
            <a:spAutoFit/>
          </a:bodyPr>
          <a:lstStyle/>
          <a:p>
            <a:pPr marL="285750" indent="-285750">
              <a:buFontTx/>
              <a:buChar char="-"/>
            </a:pPr>
            <a:r>
              <a:rPr lang="nl-NL" dirty="0" err="1" smtClean="0"/>
              <a:t>Hoogvirulent</a:t>
            </a:r>
            <a:r>
              <a:rPr lang="nl-NL" dirty="0" smtClean="0"/>
              <a:t>: micro-organisme heeft een hele grote aanvalskracht en is heel gevaarlijk bijv. vogelgriepvirus</a:t>
            </a:r>
          </a:p>
          <a:p>
            <a:endParaRPr lang="nl-NL" dirty="0" smtClean="0"/>
          </a:p>
          <a:p>
            <a:pPr marL="285750" indent="-285750">
              <a:buFontTx/>
              <a:buChar char="-"/>
            </a:pPr>
            <a:endParaRPr lang="nl-NL" dirty="0"/>
          </a:p>
          <a:p>
            <a:pPr marL="285750" indent="-285750">
              <a:buFontTx/>
              <a:buChar char="-"/>
            </a:pPr>
            <a:r>
              <a:rPr lang="nl-NL" dirty="0" smtClean="0"/>
              <a:t>Laagvirulent: is veel minder gevaarlijk. Hoef je je meestal weinig zorgen om te maken</a:t>
            </a:r>
            <a:endParaRPr lang="nl-NL" dirty="0"/>
          </a:p>
        </p:txBody>
      </p:sp>
    </p:spTree>
    <p:extLst>
      <p:ext uri="{BB962C8B-B14F-4D97-AF65-F5344CB8AC3E}">
        <p14:creationId xmlns:p14="http://schemas.microsoft.com/office/powerpoint/2010/main" val="4074106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464526" y="1227909"/>
            <a:ext cx="7959634" cy="769441"/>
          </a:xfrm>
          <a:prstGeom prst="rect">
            <a:avLst/>
          </a:prstGeom>
          <a:noFill/>
        </p:spPr>
        <p:txBody>
          <a:bodyPr wrap="square" rtlCol="0">
            <a:spAutoFit/>
          </a:bodyPr>
          <a:lstStyle/>
          <a:p>
            <a:pPr algn="ctr"/>
            <a:r>
              <a:rPr lang="nl-NL" sz="4400" dirty="0" smtClean="0"/>
              <a:t>Bacteriën</a:t>
            </a:r>
          </a:p>
        </p:txBody>
      </p:sp>
      <p:sp>
        <p:nvSpPr>
          <p:cNvPr id="4" name="Tekstvak 3"/>
          <p:cNvSpPr txBox="1"/>
          <p:nvPr/>
        </p:nvSpPr>
        <p:spPr>
          <a:xfrm>
            <a:off x="1576251" y="2342606"/>
            <a:ext cx="10415452" cy="3970318"/>
          </a:xfrm>
          <a:prstGeom prst="rect">
            <a:avLst/>
          </a:prstGeom>
          <a:noFill/>
        </p:spPr>
        <p:txBody>
          <a:bodyPr wrap="square" rtlCol="0">
            <a:spAutoFit/>
          </a:bodyPr>
          <a:lstStyle/>
          <a:p>
            <a:r>
              <a:rPr lang="nl-NL" dirty="0" smtClean="0"/>
              <a:t>Zijn eencellige micro-organismen en geen celkern</a:t>
            </a:r>
          </a:p>
          <a:p>
            <a:endParaRPr lang="nl-NL" dirty="0"/>
          </a:p>
          <a:p>
            <a:r>
              <a:rPr lang="nl-NL" dirty="0" smtClean="0"/>
              <a:t>Bacteriën kunnen verschillende vormen hebben:</a:t>
            </a:r>
          </a:p>
          <a:p>
            <a:pPr marL="285750" indent="-285750">
              <a:buFont typeface="Arial" panose="020B0604020202020204" pitchFamily="34" charset="0"/>
              <a:buChar char="•"/>
            </a:pPr>
            <a:r>
              <a:rPr lang="nl-NL" dirty="0" smtClean="0"/>
              <a:t>bollen, </a:t>
            </a:r>
            <a:r>
              <a:rPr lang="nl-NL" dirty="0" err="1" smtClean="0"/>
              <a:t>coccen</a:t>
            </a:r>
            <a:endParaRPr lang="nl-NL" dirty="0" smtClean="0"/>
          </a:p>
          <a:p>
            <a:pPr marL="285750" indent="-285750">
              <a:buFont typeface="Arial" panose="020B0604020202020204" pitchFamily="34" charset="0"/>
              <a:buChar char="•"/>
            </a:pPr>
            <a:r>
              <a:rPr lang="nl-NL" dirty="0" smtClean="0"/>
              <a:t>Staafjes, bacillen</a:t>
            </a:r>
          </a:p>
          <a:p>
            <a:pPr marL="285750" indent="-285750">
              <a:buFont typeface="Arial" panose="020B0604020202020204" pitchFamily="34" charset="0"/>
              <a:buChar char="•"/>
            </a:pPr>
            <a:r>
              <a:rPr lang="nl-NL" dirty="0" smtClean="0"/>
              <a:t>Spiraaltjes, spirocheten</a:t>
            </a:r>
          </a:p>
          <a:p>
            <a:pPr marL="285750" indent="-285750">
              <a:buFont typeface="Arial" panose="020B0604020202020204" pitchFamily="34" charset="0"/>
              <a:buChar char="•"/>
            </a:pPr>
            <a:endParaRPr lang="nl-NL" dirty="0"/>
          </a:p>
          <a:p>
            <a:r>
              <a:rPr lang="nl-NL" dirty="0" smtClean="0"/>
              <a:t>Weten welke bacterie mee te maken hebt:</a:t>
            </a:r>
          </a:p>
          <a:p>
            <a:pPr marL="285750" indent="-285750">
              <a:buFont typeface="Arial" panose="020B0604020202020204" pitchFamily="34" charset="0"/>
              <a:buChar char="•"/>
            </a:pPr>
            <a:r>
              <a:rPr lang="nl-NL" dirty="0" smtClean="0"/>
              <a:t>- Vaak meerdere bacteriën tegelijk</a:t>
            </a:r>
          </a:p>
          <a:p>
            <a:pPr marL="285750" indent="-285750">
              <a:buFont typeface="Arial" panose="020B0604020202020204" pitchFamily="34" charset="0"/>
              <a:buChar char="•"/>
            </a:pPr>
            <a:r>
              <a:rPr lang="nl-NL" dirty="0" smtClean="0"/>
              <a:t>- bepalen welke bacterie pathogeen is</a:t>
            </a:r>
          </a:p>
          <a:p>
            <a:pPr marL="285750" indent="-285750">
              <a:buFont typeface="Arial" panose="020B0604020202020204" pitchFamily="34" charset="0"/>
              <a:buChar char="•"/>
            </a:pPr>
            <a:r>
              <a:rPr lang="nl-NL" dirty="0" smtClean="0"/>
              <a:t>- vorm van de bacterie vaststellen</a:t>
            </a:r>
          </a:p>
          <a:p>
            <a:pPr marL="285750" indent="-285750">
              <a:buFont typeface="Arial" panose="020B0604020202020204" pitchFamily="34" charset="0"/>
              <a:buChar char="•"/>
            </a:pPr>
            <a:r>
              <a:rPr lang="nl-NL" dirty="0" smtClean="0"/>
              <a:t>- grootte van de bacterie vaststellen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smtClean="0"/>
              <a:t>Antibiogram: kweekplaatje van bacterie, welke antibiotica wel werkt</a:t>
            </a:r>
          </a:p>
        </p:txBody>
      </p:sp>
    </p:spTree>
    <p:extLst>
      <p:ext uri="{BB962C8B-B14F-4D97-AF65-F5344CB8AC3E}">
        <p14:creationId xmlns:p14="http://schemas.microsoft.com/office/powerpoint/2010/main" val="400375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60617" y="783771"/>
            <a:ext cx="5791199" cy="523220"/>
          </a:xfrm>
          <a:prstGeom prst="rect">
            <a:avLst/>
          </a:prstGeom>
          <a:noFill/>
        </p:spPr>
        <p:txBody>
          <a:bodyPr wrap="square" rtlCol="0">
            <a:spAutoFit/>
          </a:bodyPr>
          <a:lstStyle/>
          <a:p>
            <a:r>
              <a:rPr lang="nl-NL" sz="2800" dirty="0" smtClean="0"/>
              <a:t>Ziekten veroorzaakt door bacteriën</a:t>
            </a:r>
            <a:endParaRPr lang="nl-NL" sz="2800" dirty="0"/>
          </a:p>
        </p:txBody>
      </p:sp>
      <p:graphicFrame>
        <p:nvGraphicFramePr>
          <p:cNvPr id="4" name="Tabel 3"/>
          <p:cNvGraphicFramePr>
            <a:graphicFrameLocks noGrp="1"/>
          </p:cNvGraphicFramePr>
          <p:nvPr>
            <p:extLst>
              <p:ext uri="{D42A27DB-BD31-4B8C-83A1-F6EECF244321}">
                <p14:modId xmlns:p14="http://schemas.microsoft.com/office/powerpoint/2010/main" val="3118796280"/>
              </p:ext>
            </p:extLst>
          </p:nvPr>
        </p:nvGraphicFramePr>
        <p:xfrm>
          <a:off x="1901372" y="2409128"/>
          <a:ext cx="8127999" cy="23926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335230817"/>
                    </a:ext>
                  </a:extLst>
                </a:gridCol>
                <a:gridCol w="2709333">
                  <a:extLst>
                    <a:ext uri="{9D8B030D-6E8A-4147-A177-3AD203B41FA5}">
                      <a16:colId xmlns:a16="http://schemas.microsoft.com/office/drawing/2014/main" val="1314546070"/>
                    </a:ext>
                  </a:extLst>
                </a:gridCol>
                <a:gridCol w="2709333">
                  <a:extLst>
                    <a:ext uri="{9D8B030D-6E8A-4147-A177-3AD203B41FA5}">
                      <a16:colId xmlns:a16="http://schemas.microsoft.com/office/drawing/2014/main" val="1855365995"/>
                    </a:ext>
                  </a:extLst>
                </a:gridCol>
              </a:tblGrid>
              <a:tr h="370840">
                <a:tc>
                  <a:txBody>
                    <a:bodyPr/>
                    <a:lstStyle/>
                    <a:p>
                      <a:r>
                        <a:rPr lang="nl-NL" dirty="0" smtClean="0"/>
                        <a:t>Bacterie</a:t>
                      </a:r>
                      <a:endParaRPr lang="nl-NL" dirty="0"/>
                    </a:p>
                  </a:txBody>
                  <a:tcPr/>
                </a:tc>
                <a:tc>
                  <a:txBody>
                    <a:bodyPr/>
                    <a:lstStyle/>
                    <a:p>
                      <a:r>
                        <a:rPr lang="nl-NL" dirty="0" smtClean="0"/>
                        <a:t>Ziekte</a:t>
                      </a:r>
                      <a:endParaRPr lang="nl-NL" dirty="0"/>
                    </a:p>
                  </a:txBody>
                  <a:tcPr/>
                </a:tc>
                <a:tc>
                  <a:txBody>
                    <a:bodyPr/>
                    <a:lstStyle/>
                    <a:p>
                      <a:r>
                        <a:rPr lang="nl-NL" dirty="0" smtClean="0"/>
                        <a:t>Gevoelige diersoort</a:t>
                      </a:r>
                      <a:endParaRPr lang="nl-NL" dirty="0"/>
                    </a:p>
                  </a:txBody>
                  <a:tcPr/>
                </a:tc>
                <a:extLst>
                  <a:ext uri="{0D108BD9-81ED-4DB2-BD59-A6C34878D82A}">
                    <a16:rowId xmlns:a16="http://schemas.microsoft.com/office/drawing/2014/main" val="3087818974"/>
                  </a:ext>
                </a:extLst>
              </a:tr>
              <a:tr h="370840">
                <a:tc>
                  <a:txBody>
                    <a:bodyPr/>
                    <a:lstStyle/>
                    <a:p>
                      <a:r>
                        <a:rPr lang="nl-NL" dirty="0" smtClean="0"/>
                        <a:t>Salmonella/e. coli</a:t>
                      </a:r>
                      <a:endParaRPr lang="nl-NL" dirty="0"/>
                    </a:p>
                  </a:txBody>
                  <a:tcPr/>
                </a:tc>
                <a:tc>
                  <a:txBody>
                    <a:bodyPr/>
                    <a:lstStyle/>
                    <a:p>
                      <a:r>
                        <a:rPr lang="nl-NL" dirty="0" smtClean="0"/>
                        <a:t>Diarree</a:t>
                      </a:r>
                      <a:endParaRPr lang="nl-NL" dirty="0"/>
                    </a:p>
                  </a:txBody>
                  <a:tcPr/>
                </a:tc>
                <a:tc>
                  <a:txBody>
                    <a:bodyPr/>
                    <a:lstStyle/>
                    <a:p>
                      <a:r>
                        <a:rPr lang="nl-NL" dirty="0" smtClean="0"/>
                        <a:t>Alle dieren</a:t>
                      </a:r>
                      <a:endParaRPr lang="nl-NL" dirty="0"/>
                    </a:p>
                  </a:txBody>
                  <a:tcPr/>
                </a:tc>
                <a:extLst>
                  <a:ext uri="{0D108BD9-81ED-4DB2-BD59-A6C34878D82A}">
                    <a16:rowId xmlns:a16="http://schemas.microsoft.com/office/drawing/2014/main" val="1656704438"/>
                  </a:ext>
                </a:extLst>
              </a:tr>
              <a:tr h="370840">
                <a:tc>
                  <a:txBody>
                    <a:bodyPr/>
                    <a:lstStyle/>
                    <a:p>
                      <a:r>
                        <a:rPr lang="nl-NL" dirty="0" err="1" smtClean="0"/>
                        <a:t>Bordetella</a:t>
                      </a:r>
                      <a:endParaRPr lang="nl-NL" dirty="0"/>
                    </a:p>
                  </a:txBody>
                  <a:tcPr/>
                </a:tc>
                <a:tc>
                  <a:txBody>
                    <a:bodyPr/>
                    <a:lstStyle/>
                    <a:p>
                      <a:r>
                        <a:rPr lang="nl-NL" dirty="0" smtClean="0"/>
                        <a:t>Besmettelijke honden ziekte,</a:t>
                      </a:r>
                      <a:r>
                        <a:rPr lang="nl-NL" baseline="0" dirty="0" smtClean="0"/>
                        <a:t> niesziekte</a:t>
                      </a:r>
                      <a:endParaRPr lang="nl-NL" dirty="0"/>
                    </a:p>
                  </a:txBody>
                  <a:tcPr/>
                </a:tc>
                <a:tc>
                  <a:txBody>
                    <a:bodyPr/>
                    <a:lstStyle/>
                    <a:p>
                      <a:r>
                        <a:rPr lang="nl-NL" dirty="0" smtClean="0"/>
                        <a:t>Hond, kat</a:t>
                      </a:r>
                      <a:endParaRPr lang="nl-NL" dirty="0"/>
                    </a:p>
                  </a:txBody>
                  <a:tcPr/>
                </a:tc>
                <a:extLst>
                  <a:ext uri="{0D108BD9-81ED-4DB2-BD59-A6C34878D82A}">
                    <a16:rowId xmlns:a16="http://schemas.microsoft.com/office/drawing/2014/main" val="1596712027"/>
                  </a:ext>
                </a:extLst>
              </a:tr>
              <a:tr h="370840">
                <a:tc>
                  <a:txBody>
                    <a:bodyPr/>
                    <a:lstStyle/>
                    <a:p>
                      <a:r>
                        <a:rPr lang="nl-NL" dirty="0" err="1" smtClean="0"/>
                        <a:t>Leptospira</a:t>
                      </a:r>
                      <a:endParaRPr lang="nl-NL" dirty="0"/>
                    </a:p>
                  </a:txBody>
                  <a:tcPr/>
                </a:tc>
                <a:tc>
                  <a:txBody>
                    <a:bodyPr/>
                    <a:lstStyle/>
                    <a:p>
                      <a:r>
                        <a:rPr lang="nl-NL" dirty="0" smtClean="0"/>
                        <a:t>Leptospirose</a:t>
                      </a:r>
                      <a:endParaRPr lang="nl-NL" dirty="0"/>
                    </a:p>
                  </a:txBody>
                  <a:tcPr/>
                </a:tc>
                <a:tc>
                  <a:txBody>
                    <a:bodyPr/>
                    <a:lstStyle/>
                    <a:p>
                      <a:r>
                        <a:rPr lang="nl-NL" dirty="0" smtClean="0"/>
                        <a:t>Hond, kat, rund,</a:t>
                      </a:r>
                      <a:r>
                        <a:rPr lang="nl-NL" baseline="0" dirty="0" smtClean="0"/>
                        <a:t> varken, paard, mens</a:t>
                      </a:r>
                      <a:endParaRPr lang="nl-NL" dirty="0"/>
                    </a:p>
                  </a:txBody>
                  <a:tcPr/>
                </a:tc>
                <a:extLst>
                  <a:ext uri="{0D108BD9-81ED-4DB2-BD59-A6C34878D82A}">
                    <a16:rowId xmlns:a16="http://schemas.microsoft.com/office/drawing/2014/main" val="3045396506"/>
                  </a:ext>
                </a:extLst>
              </a:tr>
              <a:tr h="370840">
                <a:tc>
                  <a:txBody>
                    <a:bodyPr/>
                    <a:lstStyle/>
                    <a:p>
                      <a:r>
                        <a:rPr lang="nl-NL" dirty="0" err="1" smtClean="0"/>
                        <a:t>Clostridium</a:t>
                      </a:r>
                      <a:r>
                        <a:rPr lang="nl-NL" dirty="0" smtClean="0"/>
                        <a:t> </a:t>
                      </a:r>
                      <a:r>
                        <a:rPr lang="nl-NL" dirty="0" err="1" smtClean="0"/>
                        <a:t>tetani</a:t>
                      </a:r>
                      <a:endParaRPr lang="nl-NL" dirty="0"/>
                    </a:p>
                  </a:txBody>
                  <a:tcPr/>
                </a:tc>
                <a:tc>
                  <a:txBody>
                    <a:bodyPr/>
                    <a:lstStyle/>
                    <a:p>
                      <a:r>
                        <a:rPr lang="nl-NL" dirty="0" smtClean="0"/>
                        <a:t>Tetanus</a:t>
                      </a:r>
                      <a:endParaRPr lang="nl-NL" dirty="0"/>
                    </a:p>
                  </a:txBody>
                  <a:tcPr/>
                </a:tc>
                <a:tc>
                  <a:txBody>
                    <a:bodyPr/>
                    <a:lstStyle/>
                    <a:p>
                      <a:r>
                        <a:rPr lang="nl-NL" dirty="0" smtClean="0"/>
                        <a:t>Hond en</a:t>
                      </a:r>
                      <a:r>
                        <a:rPr lang="nl-NL" baseline="0" dirty="0" smtClean="0"/>
                        <a:t> paard</a:t>
                      </a:r>
                      <a:endParaRPr lang="nl-NL" dirty="0"/>
                    </a:p>
                  </a:txBody>
                  <a:tcPr/>
                </a:tc>
                <a:extLst>
                  <a:ext uri="{0D108BD9-81ED-4DB2-BD59-A6C34878D82A}">
                    <a16:rowId xmlns:a16="http://schemas.microsoft.com/office/drawing/2014/main" val="638402346"/>
                  </a:ext>
                </a:extLst>
              </a:tr>
            </a:tbl>
          </a:graphicData>
        </a:graphic>
      </p:graphicFrame>
    </p:spTree>
    <p:extLst>
      <p:ext uri="{BB962C8B-B14F-4D97-AF65-F5344CB8AC3E}">
        <p14:creationId xmlns:p14="http://schemas.microsoft.com/office/powerpoint/2010/main" val="9526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142309" y="1105989"/>
            <a:ext cx="7698377" cy="769441"/>
          </a:xfrm>
          <a:prstGeom prst="rect">
            <a:avLst/>
          </a:prstGeom>
          <a:noFill/>
        </p:spPr>
        <p:txBody>
          <a:bodyPr wrap="square" rtlCol="0">
            <a:spAutoFit/>
          </a:bodyPr>
          <a:lstStyle/>
          <a:p>
            <a:r>
              <a:rPr lang="nl-NL" sz="4400" dirty="0" smtClean="0"/>
              <a:t>Schimmels </a:t>
            </a:r>
            <a:endParaRPr lang="nl-NL" sz="4400" dirty="0"/>
          </a:p>
        </p:txBody>
      </p:sp>
      <p:sp>
        <p:nvSpPr>
          <p:cNvPr id="3" name="Tekstvak 2"/>
          <p:cNvSpPr txBox="1"/>
          <p:nvPr/>
        </p:nvSpPr>
        <p:spPr>
          <a:xfrm>
            <a:off x="2142309" y="2142308"/>
            <a:ext cx="7471954" cy="3693319"/>
          </a:xfrm>
          <a:prstGeom prst="rect">
            <a:avLst/>
          </a:prstGeom>
          <a:noFill/>
        </p:spPr>
        <p:txBody>
          <a:bodyPr wrap="square" rtlCol="0">
            <a:spAutoFit/>
          </a:bodyPr>
          <a:lstStyle/>
          <a:p>
            <a:r>
              <a:rPr lang="nl-NL" dirty="0" smtClean="0"/>
              <a:t>- Zijn eencellige micro-organismen met een kern</a:t>
            </a:r>
            <a:endParaRPr lang="nl-NL" dirty="0"/>
          </a:p>
          <a:p>
            <a:endParaRPr lang="nl-NL" dirty="0" smtClean="0"/>
          </a:p>
          <a:p>
            <a:r>
              <a:rPr lang="nl-NL" dirty="0" smtClean="0"/>
              <a:t>- Schimmels delen zich net als de lichaamscellen van mens en dier (sporen)</a:t>
            </a:r>
          </a:p>
          <a:p>
            <a:endParaRPr lang="nl-NL" dirty="0"/>
          </a:p>
          <a:p>
            <a:r>
              <a:rPr lang="nl-NL" dirty="0" smtClean="0"/>
              <a:t>- Schimmels kunnen jarenlang overleven zonder contact met mens en dier</a:t>
            </a:r>
          </a:p>
          <a:p>
            <a:endParaRPr lang="nl-NL" dirty="0"/>
          </a:p>
          <a:p>
            <a:r>
              <a:rPr lang="nl-NL" dirty="0" smtClean="0"/>
              <a:t>- Schimmelinfecties komen veel voor op plekken waar veel dieren gehouden wordt bijv. </a:t>
            </a:r>
            <a:r>
              <a:rPr lang="nl-NL" dirty="0" err="1" smtClean="0"/>
              <a:t>cattery</a:t>
            </a:r>
            <a:r>
              <a:rPr lang="nl-NL" dirty="0" smtClean="0"/>
              <a:t> . De kat is drager maar wordt er zelf niet ziek van.</a:t>
            </a:r>
          </a:p>
          <a:p>
            <a:endParaRPr lang="nl-NL" dirty="0"/>
          </a:p>
          <a:p>
            <a:r>
              <a:rPr lang="nl-NL" dirty="0" smtClean="0"/>
              <a:t>- Dieren worden behandeld totdat ze twee keer negatief getest zijn voor de schimmel. </a:t>
            </a:r>
          </a:p>
          <a:p>
            <a:endParaRPr lang="nl-NL" dirty="0"/>
          </a:p>
          <a:p>
            <a:r>
              <a:rPr lang="nl-NL" dirty="0" smtClean="0"/>
              <a:t>- Is erg besmettelijk. Strikte quarantaine maatregelen zijn noodzakelijk!!!</a:t>
            </a:r>
          </a:p>
        </p:txBody>
      </p:sp>
    </p:spTree>
    <p:extLst>
      <p:ext uri="{BB962C8B-B14F-4D97-AF65-F5344CB8AC3E}">
        <p14:creationId xmlns:p14="http://schemas.microsoft.com/office/powerpoint/2010/main" val="3166746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60617" y="783771"/>
            <a:ext cx="5791199" cy="954107"/>
          </a:xfrm>
          <a:prstGeom prst="rect">
            <a:avLst/>
          </a:prstGeom>
          <a:noFill/>
        </p:spPr>
        <p:txBody>
          <a:bodyPr wrap="square" rtlCol="0">
            <a:spAutoFit/>
          </a:bodyPr>
          <a:lstStyle/>
          <a:p>
            <a:r>
              <a:rPr lang="nl-NL" sz="2800" dirty="0" smtClean="0"/>
              <a:t>Ziekten veroorzaakt door schimmels</a:t>
            </a:r>
            <a:endParaRPr lang="nl-NL" sz="2800" dirty="0"/>
          </a:p>
        </p:txBody>
      </p:sp>
      <p:graphicFrame>
        <p:nvGraphicFramePr>
          <p:cNvPr id="4" name="Tabel 3"/>
          <p:cNvGraphicFramePr>
            <a:graphicFrameLocks noGrp="1"/>
          </p:cNvGraphicFramePr>
          <p:nvPr>
            <p:extLst>
              <p:ext uri="{D42A27DB-BD31-4B8C-83A1-F6EECF244321}">
                <p14:modId xmlns:p14="http://schemas.microsoft.com/office/powerpoint/2010/main" val="1154029253"/>
              </p:ext>
            </p:extLst>
          </p:nvPr>
        </p:nvGraphicFramePr>
        <p:xfrm>
          <a:off x="1901372" y="2409128"/>
          <a:ext cx="8127999" cy="31140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335230817"/>
                    </a:ext>
                  </a:extLst>
                </a:gridCol>
                <a:gridCol w="2709333">
                  <a:extLst>
                    <a:ext uri="{9D8B030D-6E8A-4147-A177-3AD203B41FA5}">
                      <a16:colId xmlns:a16="http://schemas.microsoft.com/office/drawing/2014/main" val="1314546070"/>
                    </a:ext>
                  </a:extLst>
                </a:gridCol>
                <a:gridCol w="2709333">
                  <a:extLst>
                    <a:ext uri="{9D8B030D-6E8A-4147-A177-3AD203B41FA5}">
                      <a16:colId xmlns:a16="http://schemas.microsoft.com/office/drawing/2014/main" val="1855365995"/>
                    </a:ext>
                  </a:extLst>
                </a:gridCol>
              </a:tblGrid>
              <a:tr h="370840">
                <a:tc>
                  <a:txBody>
                    <a:bodyPr/>
                    <a:lstStyle/>
                    <a:p>
                      <a:r>
                        <a:rPr lang="nl-NL" dirty="0" smtClean="0"/>
                        <a:t>Schimmel</a:t>
                      </a:r>
                      <a:endParaRPr lang="nl-NL" dirty="0"/>
                    </a:p>
                  </a:txBody>
                  <a:tcPr/>
                </a:tc>
                <a:tc>
                  <a:txBody>
                    <a:bodyPr/>
                    <a:lstStyle/>
                    <a:p>
                      <a:r>
                        <a:rPr lang="nl-NL" dirty="0" smtClean="0"/>
                        <a:t>Ziekte</a:t>
                      </a:r>
                      <a:endParaRPr lang="nl-NL" dirty="0"/>
                    </a:p>
                  </a:txBody>
                  <a:tcPr/>
                </a:tc>
                <a:tc>
                  <a:txBody>
                    <a:bodyPr/>
                    <a:lstStyle/>
                    <a:p>
                      <a:r>
                        <a:rPr lang="nl-NL" dirty="0" smtClean="0"/>
                        <a:t>Gevoelige diersoort</a:t>
                      </a:r>
                      <a:endParaRPr lang="nl-NL" dirty="0"/>
                    </a:p>
                  </a:txBody>
                  <a:tcPr/>
                </a:tc>
                <a:extLst>
                  <a:ext uri="{0D108BD9-81ED-4DB2-BD59-A6C34878D82A}">
                    <a16:rowId xmlns:a16="http://schemas.microsoft.com/office/drawing/2014/main" val="3087818974"/>
                  </a:ext>
                </a:extLst>
              </a:tr>
              <a:tr h="370840">
                <a:tc>
                  <a:txBody>
                    <a:bodyPr/>
                    <a:lstStyle/>
                    <a:p>
                      <a:r>
                        <a:rPr lang="nl-NL" dirty="0" err="1" smtClean="0"/>
                        <a:t>Aspergillus</a:t>
                      </a:r>
                      <a:r>
                        <a:rPr lang="nl-NL" dirty="0" smtClean="0"/>
                        <a:t>-soort</a:t>
                      </a:r>
                      <a:endParaRPr lang="nl-NL" dirty="0"/>
                    </a:p>
                  </a:txBody>
                  <a:tcPr/>
                </a:tc>
                <a:tc>
                  <a:txBody>
                    <a:bodyPr/>
                    <a:lstStyle/>
                    <a:p>
                      <a:r>
                        <a:rPr lang="nl-NL" dirty="0" smtClean="0"/>
                        <a:t>Neusontsteking, chronische neusontsteking (rhinitis)</a:t>
                      </a:r>
                      <a:endParaRPr lang="nl-NL" dirty="0"/>
                    </a:p>
                  </a:txBody>
                  <a:tcPr/>
                </a:tc>
                <a:tc>
                  <a:txBody>
                    <a:bodyPr/>
                    <a:lstStyle/>
                    <a:p>
                      <a:r>
                        <a:rPr lang="nl-NL" dirty="0" smtClean="0"/>
                        <a:t>hond</a:t>
                      </a:r>
                      <a:endParaRPr lang="nl-NL" dirty="0"/>
                    </a:p>
                  </a:txBody>
                  <a:tcPr/>
                </a:tc>
                <a:extLst>
                  <a:ext uri="{0D108BD9-81ED-4DB2-BD59-A6C34878D82A}">
                    <a16:rowId xmlns:a16="http://schemas.microsoft.com/office/drawing/2014/main" val="1656704438"/>
                  </a:ext>
                </a:extLst>
              </a:tr>
              <a:tr h="370840">
                <a:tc>
                  <a:txBody>
                    <a:bodyPr/>
                    <a:lstStyle/>
                    <a:p>
                      <a:r>
                        <a:rPr lang="nl-NL" dirty="0" err="1" smtClean="0"/>
                        <a:t>Thrichophyton</a:t>
                      </a:r>
                      <a:r>
                        <a:rPr lang="nl-NL" dirty="0" smtClean="0"/>
                        <a:t> infecties</a:t>
                      </a:r>
                      <a:endParaRPr lang="nl-NL" dirty="0"/>
                    </a:p>
                  </a:txBody>
                  <a:tcPr/>
                </a:tc>
                <a:tc>
                  <a:txBody>
                    <a:bodyPr/>
                    <a:lstStyle/>
                    <a:p>
                      <a:r>
                        <a:rPr lang="nl-NL" dirty="0" smtClean="0"/>
                        <a:t>Huidontstekingen (ringworm)</a:t>
                      </a:r>
                      <a:endParaRPr lang="nl-NL" dirty="0"/>
                    </a:p>
                  </a:txBody>
                  <a:tcPr/>
                </a:tc>
                <a:tc>
                  <a:txBody>
                    <a:bodyPr/>
                    <a:lstStyle/>
                    <a:p>
                      <a:r>
                        <a:rPr lang="nl-NL" dirty="0" smtClean="0"/>
                        <a:t>Landbouwhuisdieren, hond en kat</a:t>
                      </a:r>
                      <a:endParaRPr lang="nl-NL" dirty="0"/>
                    </a:p>
                  </a:txBody>
                  <a:tcPr/>
                </a:tc>
                <a:extLst>
                  <a:ext uri="{0D108BD9-81ED-4DB2-BD59-A6C34878D82A}">
                    <a16:rowId xmlns:a16="http://schemas.microsoft.com/office/drawing/2014/main" val="1596712027"/>
                  </a:ext>
                </a:extLst>
              </a:tr>
              <a:tr h="370840">
                <a:tc>
                  <a:txBody>
                    <a:bodyPr/>
                    <a:lstStyle/>
                    <a:p>
                      <a:r>
                        <a:rPr lang="nl-NL" dirty="0" smtClean="0"/>
                        <a:t>Microsporum infecties</a:t>
                      </a:r>
                      <a:endParaRPr lang="nl-NL" dirty="0"/>
                    </a:p>
                  </a:txBody>
                  <a:tcPr/>
                </a:tc>
                <a:tc>
                  <a:txBody>
                    <a:bodyPr/>
                    <a:lstStyle/>
                    <a:p>
                      <a:r>
                        <a:rPr lang="nl-NL" dirty="0" smtClean="0"/>
                        <a:t>Huidontstekingen (ringworm)</a:t>
                      </a:r>
                      <a:endParaRPr lang="nl-NL"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l-NL" dirty="0" smtClean="0"/>
                        <a:t>Landbouwhuisdieren, hond en kat</a:t>
                      </a:r>
                    </a:p>
                    <a:p>
                      <a:endParaRPr lang="nl-NL" dirty="0"/>
                    </a:p>
                  </a:txBody>
                  <a:tcPr/>
                </a:tc>
                <a:extLst>
                  <a:ext uri="{0D108BD9-81ED-4DB2-BD59-A6C34878D82A}">
                    <a16:rowId xmlns:a16="http://schemas.microsoft.com/office/drawing/2014/main" val="3045396506"/>
                  </a:ext>
                </a:extLst>
              </a:tr>
            </a:tbl>
          </a:graphicData>
        </a:graphic>
      </p:graphicFrame>
    </p:spTree>
    <p:extLst>
      <p:ext uri="{BB962C8B-B14F-4D97-AF65-F5344CB8AC3E}">
        <p14:creationId xmlns:p14="http://schemas.microsoft.com/office/powerpoint/2010/main" val="1438705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960914" y="722812"/>
            <a:ext cx="6958149" cy="769441"/>
          </a:xfrm>
          <a:prstGeom prst="rect">
            <a:avLst/>
          </a:prstGeom>
          <a:noFill/>
        </p:spPr>
        <p:txBody>
          <a:bodyPr wrap="square" rtlCol="0">
            <a:spAutoFit/>
          </a:bodyPr>
          <a:lstStyle/>
          <a:p>
            <a:pPr algn="ctr"/>
            <a:r>
              <a:rPr lang="nl-NL" sz="4400" dirty="0" smtClean="0"/>
              <a:t>Protozoën</a:t>
            </a:r>
            <a:endParaRPr lang="nl-NL" sz="4400" dirty="0"/>
          </a:p>
        </p:txBody>
      </p:sp>
      <p:sp>
        <p:nvSpPr>
          <p:cNvPr id="3" name="Tekstvak 2"/>
          <p:cNvSpPr txBox="1"/>
          <p:nvPr/>
        </p:nvSpPr>
        <p:spPr>
          <a:xfrm>
            <a:off x="2878182" y="2499360"/>
            <a:ext cx="7123611" cy="2862322"/>
          </a:xfrm>
          <a:prstGeom prst="rect">
            <a:avLst/>
          </a:prstGeom>
          <a:noFill/>
        </p:spPr>
        <p:txBody>
          <a:bodyPr wrap="square" rtlCol="0">
            <a:spAutoFit/>
          </a:bodyPr>
          <a:lstStyle/>
          <a:p>
            <a:r>
              <a:rPr lang="nl-NL" dirty="0" smtClean="0"/>
              <a:t>- Zijn micro-organismen die slechts uit 1 cel bestaan</a:t>
            </a:r>
          </a:p>
          <a:p>
            <a:endParaRPr lang="nl-NL" dirty="0"/>
          </a:p>
          <a:p>
            <a:pPr marL="285750" indent="-285750">
              <a:buFontTx/>
              <a:buChar char="-"/>
            </a:pPr>
            <a:r>
              <a:rPr lang="nl-NL" dirty="0" smtClean="0"/>
              <a:t>Sommige protozoen hebben uitsteeksels, zweepdraden of </a:t>
            </a:r>
            <a:r>
              <a:rPr lang="nl-NL" dirty="0" err="1" smtClean="0"/>
              <a:t>flagellen</a:t>
            </a:r>
            <a:r>
              <a:rPr lang="nl-NL" dirty="0" smtClean="0"/>
              <a:t> waarmee ze zelfstandig kunnen voortbewegen.</a:t>
            </a:r>
          </a:p>
          <a:p>
            <a:pPr marL="285750" indent="-285750">
              <a:buFontTx/>
              <a:buChar char="-"/>
            </a:pPr>
            <a:endParaRPr lang="nl-NL" dirty="0"/>
          </a:p>
          <a:p>
            <a:pPr marL="285750" indent="-285750">
              <a:buFontTx/>
              <a:buChar char="-"/>
            </a:pPr>
            <a:r>
              <a:rPr lang="nl-NL" dirty="0" smtClean="0"/>
              <a:t>Protozoen worden vaak onderverdeeld in vier groepen:</a:t>
            </a:r>
          </a:p>
          <a:p>
            <a:r>
              <a:rPr lang="nl-NL" dirty="0"/>
              <a:t>	</a:t>
            </a:r>
            <a:r>
              <a:rPr lang="nl-NL" dirty="0" smtClean="0"/>
              <a:t>1. </a:t>
            </a:r>
            <a:r>
              <a:rPr lang="nl-NL" dirty="0" err="1" smtClean="0"/>
              <a:t>Apicomplexa</a:t>
            </a:r>
            <a:endParaRPr lang="nl-NL" dirty="0" smtClean="0"/>
          </a:p>
          <a:p>
            <a:r>
              <a:rPr lang="nl-NL" dirty="0"/>
              <a:t>	</a:t>
            </a:r>
            <a:r>
              <a:rPr lang="nl-NL" dirty="0" smtClean="0"/>
              <a:t>2. </a:t>
            </a:r>
            <a:r>
              <a:rPr lang="nl-NL" dirty="0" err="1" smtClean="0"/>
              <a:t>Flagellaten</a:t>
            </a:r>
            <a:endParaRPr lang="nl-NL" dirty="0" smtClean="0"/>
          </a:p>
          <a:p>
            <a:r>
              <a:rPr lang="nl-NL" dirty="0"/>
              <a:t>	</a:t>
            </a:r>
            <a:r>
              <a:rPr lang="nl-NL" dirty="0" smtClean="0"/>
              <a:t>3. </a:t>
            </a:r>
            <a:r>
              <a:rPr lang="nl-NL" dirty="0" err="1" smtClean="0"/>
              <a:t>Cilliaten</a:t>
            </a:r>
            <a:endParaRPr lang="nl-NL" dirty="0" smtClean="0"/>
          </a:p>
          <a:p>
            <a:r>
              <a:rPr lang="nl-NL" dirty="0"/>
              <a:t>	</a:t>
            </a:r>
            <a:r>
              <a:rPr lang="nl-NL" dirty="0" smtClean="0"/>
              <a:t>4. Amoeben</a:t>
            </a:r>
            <a:endParaRPr lang="nl-NL" dirty="0"/>
          </a:p>
        </p:txBody>
      </p:sp>
    </p:spTree>
    <p:extLst>
      <p:ext uri="{BB962C8B-B14F-4D97-AF65-F5344CB8AC3E}">
        <p14:creationId xmlns:p14="http://schemas.microsoft.com/office/powerpoint/2010/main" val="322866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760617" y="783771"/>
            <a:ext cx="5791199" cy="954107"/>
          </a:xfrm>
          <a:prstGeom prst="rect">
            <a:avLst/>
          </a:prstGeom>
          <a:noFill/>
        </p:spPr>
        <p:txBody>
          <a:bodyPr wrap="square" rtlCol="0">
            <a:spAutoFit/>
          </a:bodyPr>
          <a:lstStyle/>
          <a:p>
            <a:r>
              <a:rPr lang="nl-NL" sz="2800" dirty="0" smtClean="0"/>
              <a:t>Ziekten veroorzaakt door protozoen</a:t>
            </a:r>
            <a:endParaRPr lang="nl-NL" sz="2800" dirty="0"/>
          </a:p>
        </p:txBody>
      </p:sp>
      <p:graphicFrame>
        <p:nvGraphicFramePr>
          <p:cNvPr id="3" name="Tabel 2"/>
          <p:cNvGraphicFramePr>
            <a:graphicFrameLocks noGrp="1"/>
          </p:cNvGraphicFramePr>
          <p:nvPr>
            <p:extLst>
              <p:ext uri="{D42A27DB-BD31-4B8C-83A1-F6EECF244321}">
                <p14:modId xmlns:p14="http://schemas.microsoft.com/office/powerpoint/2010/main" val="2172422207"/>
              </p:ext>
            </p:extLst>
          </p:nvPr>
        </p:nvGraphicFramePr>
        <p:xfrm>
          <a:off x="1814286" y="1737878"/>
          <a:ext cx="8128000" cy="48209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8216868"/>
                    </a:ext>
                  </a:extLst>
                </a:gridCol>
                <a:gridCol w="2032000">
                  <a:extLst>
                    <a:ext uri="{9D8B030D-6E8A-4147-A177-3AD203B41FA5}">
                      <a16:colId xmlns:a16="http://schemas.microsoft.com/office/drawing/2014/main" val="2740837638"/>
                    </a:ext>
                  </a:extLst>
                </a:gridCol>
                <a:gridCol w="2032000">
                  <a:extLst>
                    <a:ext uri="{9D8B030D-6E8A-4147-A177-3AD203B41FA5}">
                      <a16:colId xmlns:a16="http://schemas.microsoft.com/office/drawing/2014/main" val="3188347856"/>
                    </a:ext>
                  </a:extLst>
                </a:gridCol>
                <a:gridCol w="2032000">
                  <a:extLst>
                    <a:ext uri="{9D8B030D-6E8A-4147-A177-3AD203B41FA5}">
                      <a16:colId xmlns:a16="http://schemas.microsoft.com/office/drawing/2014/main" val="2355647976"/>
                    </a:ext>
                  </a:extLst>
                </a:gridCol>
              </a:tblGrid>
              <a:tr h="370840">
                <a:tc>
                  <a:txBody>
                    <a:bodyPr/>
                    <a:lstStyle/>
                    <a:p>
                      <a:r>
                        <a:rPr lang="nl-NL" sz="1600" dirty="0" smtClean="0"/>
                        <a:t>Protozo</a:t>
                      </a:r>
                      <a:r>
                        <a:rPr lang="nl-NL" sz="1600" baseline="0" dirty="0" smtClean="0"/>
                        <a:t> groep</a:t>
                      </a:r>
                      <a:endParaRPr lang="nl-NL" sz="1600" dirty="0"/>
                    </a:p>
                  </a:txBody>
                  <a:tcPr/>
                </a:tc>
                <a:tc>
                  <a:txBody>
                    <a:bodyPr/>
                    <a:lstStyle/>
                    <a:p>
                      <a:r>
                        <a:rPr lang="nl-NL" sz="1600" dirty="0" smtClean="0"/>
                        <a:t>Type</a:t>
                      </a:r>
                      <a:endParaRPr lang="nl-NL" sz="1600" dirty="0"/>
                    </a:p>
                  </a:txBody>
                  <a:tcPr/>
                </a:tc>
                <a:tc>
                  <a:txBody>
                    <a:bodyPr/>
                    <a:lstStyle/>
                    <a:p>
                      <a:r>
                        <a:rPr lang="nl-NL" sz="1600" dirty="0" smtClean="0"/>
                        <a:t>Diersoort</a:t>
                      </a:r>
                      <a:endParaRPr lang="nl-NL" sz="1600" dirty="0"/>
                    </a:p>
                  </a:txBody>
                  <a:tcPr/>
                </a:tc>
                <a:tc>
                  <a:txBody>
                    <a:bodyPr/>
                    <a:lstStyle/>
                    <a:p>
                      <a:r>
                        <a:rPr lang="nl-NL" sz="1600" dirty="0" smtClean="0"/>
                        <a:t>verschijnselen</a:t>
                      </a:r>
                      <a:endParaRPr lang="nl-NL" sz="1600" dirty="0"/>
                    </a:p>
                  </a:txBody>
                  <a:tcPr/>
                </a:tc>
                <a:extLst>
                  <a:ext uri="{0D108BD9-81ED-4DB2-BD59-A6C34878D82A}">
                    <a16:rowId xmlns:a16="http://schemas.microsoft.com/office/drawing/2014/main" val="4185163869"/>
                  </a:ext>
                </a:extLst>
              </a:tr>
              <a:tr h="370840">
                <a:tc>
                  <a:txBody>
                    <a:bodyPr/>
                    <a:lstStyle/>
                    <a:p>
                      <a:r>
                        <a:rPr lang="nl-NL" sz="1600" dirty="0" err="1" smtClean="0"/>
                        <a:t>Apicomplexa</a:t>
                      </a:r>
                      <a:endParaRPr lang="nl-NL" sz="1600" dirty="0"/>
                    </a:p>
                  </a:txBody>
                  <a:tcPr/>
                </a:tc>
                <a:tc>
                  <a:txBody>
                    <a:bodyPr/>
                    <a:lstStyle/>
                    <a:p>
                      <a:r>
                        <a:rPr lang="nl-NL" sz="1600" dirty="0" err="1" smtClean="0"/>
                        <a:t>Eimera</a:t>
                      </a:r>
                      <a:endParaRPr lang="nl-NL" sz="1600" dirty="0"/>
                    </a:p>
                  </a:txBody>
                  <a:tcPr/>
                </a:tc>
                <a:tc>
                  <a:txBody>
                    <a:bodyPr/>
                    <a:lstStyle/>
                    <a:p>
                      <a:r>
                        <a:rPr lang="nl-NL" sz="1600" dirty="0" smtClean="0"/>
                        <a:t>Kippen</a:t>
                      </a:r>
                      <a:endParaRPr lang="nl-NL" sz="1600" dirty="0"/>
                    </a:p>
                  </a:txBody>
                  <a:tcPr/>
                </a:tc>
                <a:tc>
                  <a:txBody>
                    <a:bodyPr/>
                    <a:lstStyle/>
                    <a:p>
                      <a:r>
                        <a:rPr lang="nl-NL" sz="1600" dirty="0" smtClean="0"/>
                        <a:t>Dunne</a:t>
                      </a:r>
                      <a:r>
                        <a:rPr lang="nl-NL" sz="1600" baseline="0" dirty="0" smtClean="0"/>
                        <a:t> bloederige mest</a:t>
                      </a:r>
                      <a:endParaRPr lang="nl-NL" sz="1600" dirty="0"/>
                    </a:p>
                  </a:txBody>
                  <a:tcPr/>
                </a:tc>
                <a:extLst>
                  <a:ext uri="{0D108BD9-81ED-4DB2-BD59-A6C34878D82A}">
                    <a16:rowId xmlns:a16="http://schemas.microsoft.com/office/drawing/2014/main" val="4268746478"/>
                  </a:ext>
                </a:extLst>
              </a:tr>
              <a:tr h="370840">
                <a:tc>
                  <a:txBody>
                    <a:bodyPr/>
                    <a:lstStyle/>
                    <a:p>
                      <a:endParaRPr lang="nl-NL" sz="1600"/>
                    </a:p>
                  </a:txBody>
                  <a:tcPr/>
                </a:tc>
                <a:tc>
                  <a:txBody>
                    <a:bodyPr/>
                    <a:lstStyle/>
                    <a:p>
                      <a:r>
                        <a:rPr lang="nl-NL" sz="1600" dirty="0" smtClean="0"/>
                        <a:t>Toxoplasmose</a:t>
                      </a:r>
                      <a:endParaRPr lang="nl-NL" sz="1600" dirty="0"/>
                    </a:p>
                  </a:txBody>
                  <a:tcPr/>
                </a:tc>
                <a:tc>
                  <a:txBody>
                    <a:bodyPr/>
                    <a:lstStyle/>
                    <a:p>
                      <a:r>
                        <a:rPr lang="nl-NL" sz="1600" dirty="0" smtClean="0"/>
                        <a:t>Kat</a:t>
                      </a:r>
                      <a:endParaRPr lang="nl-NL" sz="1600" dirty="0"/>
                    </a:p>
                  </a:txBody>
                  <a:tcPr/>
                </a:tc>
                <a:tc>
                  <a:txBody>
                    <a:bodyPr/>
                    <a:lstStyle/>
                    <a:p>
                      <a:r>
                        <a:rPr lang="nl-NL" sz="1600" dirty="0" err="1" smtClean="0"/>
                        <a:t>Diaree</a:t>
                      </a:r>
                      <a:r>
                        <a:rPr lang="nl-NL" sz="1600" dirty="0" smtClean="0"/>
                        <a:t>, leverontsteking</a:t>
                      </a:r>
                      <a:endParaRPr lang="nl-NL" sz="1600" dirty="0"/>
                    </a:p>
                  </a:txBody>
                  <a:tcPr/>
                </a:tc>
                <a:extLst>
                  <a:ext uri="{0D108BD9-81ED-4DB2-BD59-A6C34878D82A}">
                    <a16:rowId xmlns:a16="http://schemas.microsoft.com/office/drawing/2014/main" val="1372382734"/>
                  </a:ext>
                </a:extLst>
              </a:tr>
              <a:tr h="370840">
                <a:tc>
                  <a:txBody>
                    <a:bodyPr/>
                    <a:lstStyle/>
                    <a:p>
                      <a:endParaRPr lang="nl-NL" sz="1600"/>
                    </a:p>
                  </a:txBody>
                  <a:tcPr/>
                </a:tc>
                <a:tc>
                  <a:txBody>
                    <a:bodyPr/>
                    <a:lstStyle/>
                    <a:p>
                      <a:r>
                        <a:rPr lang="nl-NL" sz="1600" dirty="0" err="1" smtClean="0"/>
                        <a:t>Babesia</a:t>
                      </a:r>
                      <a:r>
                        <a:rPr lang="nl-NL" sz="1600" dirty="0" smtClean="0"/>
                        <a:t> </a:t>
                      </a:r>
                      <a:r>
                        <a:rPr lang="nl-NL" sz="1600" dirty="0" err="1" smtClean="0"/>
                        <a:t>carnis</a:t>
                      </a:r>
                      <a:endParaRPr lang="nl-NL" sz="1600" dirty="0"/>
                    </a:p>
                  </a:txBody>
                  <a:tcPr/>
                </a:tc>
                <a:tc>
                  <a:txBody>
                    <a:bodyPr/>
                    <a:lstStyle/>
                    <a:p>
                      <a:r>
                        <a:rPr lang="nl-NL" sz="1600" dirty="0" smtClean="0"/>
                        <a:t>Hond, soms</a:t>
                      </a:r>
                      <a:r>
                        <a:rPr lang="nl-NL" sz="1600" baseline="0" dirty="0" smtClean="0"/>
                        <a:t> kat</a:t>
                      </a:r>
                      <a:endParaRPr lang="nl-NL" sz="1600" dirty="0"/>
                    </a:p>
                  </a:txBody>
                  <a:tcPr/>
                </a:tc>
                <a:tc>
                  <a:txBody>
                    <a:bodyPr/>
                    <a:lstStyle/>
                    <a:p>
                      <a:r>
                        <a:rPr lang="nl-NL" sz="1600" dirty="0" smtClean="0"/>
                        <a:t>Donkere</a:t>
                      </a:r>
                      <a:r>
                        <a:rPr lang="nl-NL" sz="1600" baseline="0" dirty="0" smtClean="0"/>
                        <a:t> urine, bloedarmoede</a:t>
                      </a:r>
                      <a:endParaRPr lang="nl-NL" sz="1600" dirty="0"/>
                    </a:p>
                  </a:txBody>
                  <a:tcPr/>
                </a:tc>
                <a:extLst>
                  <a:ext uri="{0D108BD9-81ED-4DB2-BD59-A6C34878D82A}">
                    <a16:rowId xmlns:a16="http://schemas.microsoft.com/office/drawing/2014/main" val="2538954656"/>
                  </a:ext>
                </a:extLst>
              </a:tr>
              <a:tr h="370840">
                <a:tc>
                  <a:txBody>
                    <a:bodyPr/>
                    <a:lstStyle/>
                    <a:p>
                      <a:r>
                        <a:rPr lang="nl-NL" sz="1600" dirty="0" err="1" smtClean="0"/>
                        <a:t>Falgellaten</a:t>
                      </a:r>
                      <a:endParaRPr lang="nl-NL" sz="1600" dirty="0"/>
                    </a:p>
                  </a:txBody>
                  <a:tcPr/>
                </a:tc>
                <a:tc>
                  <a:txBody>
                    <a:bodyPr/>
                    <a:lstStyle/>
                    <a:p>
                      <a:r>
                        <a:rPr lang="nl-NL" sz="1600" dirty="0" err="1" smtClean="0"/>
                        <a:t>Giardia</a:t>
                      </a:r>
                      <a:endParaRPr lang="nl-NL" sz="1600" dirty="0"/>
                    </a:p>
                  </a:txBody>
                  <a:tcPr/>
                </a:tc>
                <a:tc>
                  <a:txBody>
                    <a:bodyPr/>
                    <a:lstStyle/>
                    <a:p>
                      <a:r>
                        <a:rPr lang="nl-NL" sz="1600" dirty="0" smtClean="0"/>
                        <a:t>Honden, katten, herkauwers en katten</a:t>
                      </a:r>
                      <a:endParaRPr lang="nl-NL" sz="1600" dirty="0"/>
                    </a:p>
                  </a:txBody>
                  <a:tcPr/>
                </a:tc>
                <a:tc>
                  <a:txBody>
                    <a:bodyPr/>
                    <a:lstStyle/>
                    <a:p>
                      <a:r>
                        <a:rPr lang="nl-NL" sz="1600" dirty="0" smtClean="0"/>
                        <a:t>Diarree</a:t>
                      </a:r>
                      <a:endParaRPr lang="nl-NL" sz="1600" dirty="0"/>
                    </a:p>
                  </a:txBody>
                  <a:tcPr/>
                </a:tc>
                <a:extLst>
                  <a:ext uri="{0D108BD9-81ED-4DB2-BD59-A6C34878D82A}">
                    <a16:rowId xmlns:a16="http://schemas.microsoft.com/office/drawing/2014/main" val="2234504585"/>
                  </a:ext>
                </a:extLst>
              </a:tr>
              <a:tr h="370840">
                <a:tc>
                  <a:txBody>
                    <a:bodyPr/>
                    <a:lstStyle/>
                    <a:p>
                      <a:endParaRPr lang="nl-NL" sz="1600"/>
                    </a:p>
                  </a:txBody>
                  <a:tcPr/>
                </a:tc>
                <a:tc>
                  <a:txBody>
                    <a:bodyPr/>
                    <a:lstStyle/>
                    <a:p>
                      <a:r>
                        <a:rPr lang="nl-NL" sz="1600" dirty="0" smtClean="0"/>
                        <a:t>Trichomonas</a:t>
                      </a:r>
                      <a:endParaRPr lang="nl-NL" sz="1600" dirty="0"/>
                    </a:p>
                  </a:txBody>
                  <a:tcPr/>
                </a:tc>
                <a:tc>
                  <a:txBody>
                    <a:bodyPr/>
                    <a:lstStyle/>
                    <a:p>
                      <a:r>
                        <a:rPr lang="nl-NL" sz="1600" dirty="0" smtClean="0"/>
                        <a:t>Duiven</a:t>
                      </a:r>
                      <a:endParaRPr lang="nl-NL" sz="1600" dirty="0"/>
                    </a:p>
                  </a:txBody>
                  <a:tcPr/>
                </a:tc>
                <a:tc>
                  <a:txBody>
                    <a:bodyPr/>
                    <a:lstStyle/>
                    <a:p>
                      <a:r>
                        <a:rPr lang="nl-NL" sz="1600" dirty="0" smtClean="0"/>
                        <a:t>Slecht prestatievermogen en sterfte</a:t>
                      </a:r>
                    </a:p>
                  </a:txBody>
                  <a:tcPr/>
                </a:tc>
                <a:extLst>
                  <a:ext uri="{0D108BD9-81ED-4DB2-BD59-A6C34878D82A}">
                    <a16:rowId xmlns:a16="http://schemas.microsoft.com/office/drawing/2014/main" val="404933884"/>
                  </a:ext>
                </a:extLst>
              </a:tr>
              <a:tr h="370840">
                <a:tc>
                  <a:txBody>
                    <a:bodyPr/>
                    <a:lstStyle/>
                    <a:p>
                      <a:endParaRPr lang="nl-NL" sz="1600" dirty="0"/>
                    </a:p>
                  </a:txBody>
                  <a:tcPr/>
                </a:tc>
                <a:tc>
                  <a:txBody>
                    <a:bodyPr/>
                    <a:lstStyle/>
                    <a:p>
                      <a:r>
                        <a:rPr lang="nl-NL" sz="1600" dirty="0" err="1" smtClean="0"/>
                        <a:t>Histmonas</a:t>
                      </a:r>
                      <a:endParaRPr lang="nl-NL" sz="1600" dirty="0"/>
                    </a:p>
                  </a:txBody>
                  <a:tcPr/>
                </a:tc>
                <a:tc>
                  <a:txBody>
                    <a:bodyPr/>
                    <a:lstStyle/>
                    <a:p>
                      <a:r>
                        <a:rPr lang="nl-NL" sz="1600" dirty="0" smtClean="0"/>
                        <a:t>Kippen</a:t>
                      </a:r>
                      <a:endParaRPr lang="nl-NL" sz="1600" dirty="0"/>
                    </a:p>
                  </a:txBody>
                  <a:tcPr/>
                </a:tc>
                <a:tc>
                  <a:txBody>
                    <a:bodyPr/>
                    <a:lstStyle/>
                    <a:p>
                      <a:r>
                        <a:rPr lang="nl-NL" sz="1600" dirty="0" smtClean="0"/>
                        <a:t>Zwartverkleuring kam en lellen,</a:t>
                      </a:r>
                      <a:r>
                        <a:rPr lang="nl-NL" sz="1600" baseline="0" dirty="0" smtClean="0"/>
                        <a:t> lever en </a:t>
                      </a:r>
                      <a:r>
                        <a:rPr lang="nl-NL" sz="1600" baseline="0" dirty="0" err="1" smtClean="0"/>
                        <a:t>darmontsteling</a:t>
                      </a:r>
                      <a:endParaRPr lang="nl-NL" sz="1600" dirty="0"/>
                    </a:p>
                  </a:txBody>
                  <a:tcPr/>
                </a:tc>
                <a:extLst>
                  <a:ext uri="{0D108BD9-81ED-4DB2-BD59-A6C34878D82A}">
                    <a16:rowId xmlns:a16="http://schemas.microsoft.com/office/drawing/2014/main" val="1381332992"/>
                  </a:ext>
                </a:extLst>
              </a:tr>
            </a:tbl>
          </a:graphicData>
        </a:graphic>
      </p:graphicFrame>
    </p:spTree>
    <p:extLst>
      <p:ext uri="{BB962C8B-B14F-4D97-AF65-F5344CB8AC3E}">
        <p14:creationId xmlns:p14="http://schemas.microsoft.com/office/powerpoint/2010/main" val="3610458730"/>
      </p:ext>
    </p:extLst>
  </p:cSld>
  <p:clrMapOvr>
    <a:masterClrMapping/>
  </p:clrMapOvr>
</p:sld>
</file>

<file path=ppt/theme/theme1.xml><?xml version="1.0" encoding="utf-8"?>
<a:theme xmlns:a="http://schemas.openxmlformats.org/drawingml/2006/main" name="Sliert">
  <a:themeElements>
    <a:clrScheme name="Sliert">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lier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ert">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TotalTime>
  <Words>716</Words>
  <Application>Microsoft Office PowerPoint</Application>
  <PresentationFormat>Breedbeeld</PresentationFormat>
  <Paragraphs>207</Paragraphs>
  <Slides>15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15</vt:i4>
      </vt:variant>
    </vt:vector>
  </HeadingPairs>
  <TitlesOfParts>
    <vt:vector size="19" baseType="lpstr">
      <vt:lpstr>Arial</vt:lpstr>
      <vt:lpstr>Century Gothic</vt:lpstr>
      <vt:lpstr>Wingdings 3</vt:lpstr>
      <vt:lpstr>Sliert</vt:lpstr>
      <vt:lpstr>Micro-organismen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Micro-organismen</dc:title>
  <dc:creator>Cristel Vollema - Dorenbusch</dc:creator>
  <cp:lastModifiedBy>Cristel Vollema - Dorenbusch</cp:lastModifiedBy>
  <cp:revision>11</cp:revision>
  <dcterms:created xsi:type="dcterms:W3CDTF">2016-10-03T20:19:22Z</dcterms:created>
  <dcterms:modified xsi:type="dcterms:W3CDTF">2016-10-03T21:41:08Z</dcterms:modified>
</cp:coreProperties>
</file>